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3" r:id="rId3"/>
    <p:sldId id="268" r:id="rId4"/>
    <p:sldId id="265" r:id="rId5"/>
    <p:sldId id="264" r:id="rId6"/>
    <p:sldId id="266" r:id="rId7"/>
    <p:sldId id="267" r:id="rId8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6C98E31-83DF-4511-AD7B-7652D69C827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D9907418-4EBC-444F-A2EB-75D20745CC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6DE7107-6145-4708-BA5F-540D16F806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D98EF1E-5F22-41F2-AA87-825E73B880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AA3CD3C-D192-4568-AB65-42002AD6F3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80407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4BB2F50-B1DC-4AF8-9702-5E660EC809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2AE820CB-B25A-45FF-A9EC-D487B14BEFE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94D787C0-AE5F-47AA-BAB1-66F9ED567E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3EF7D4D9-1ABD-48B2-8300-63411BF01D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5F4A441-6072-4399-AAFB-F7E8DCE610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84022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34513EA3-D8CE-4693-A689-8E7E639D110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932B2D37-727B-4EF0-8B68-A40F206F72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D6BCAB6-C145-41E6-85DD-6A994FD097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50660EA-4923-4A35-B8EC-CE3480366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AF4D288F-6FEB-4829-8C56-94EC295839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004814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CC2B27E-6766-4330-9A92-7F57D4CD8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70FF62A3-250F-417F-AD85-98C773530CE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EF4E3A9-F252-4EBA-A73D-AFCBE88BC0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52295FC-9A04-4A39-99BC-6FE70C6437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318B063-4567-4779-B985-7E72D16700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133833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748F0BA-5558-44B8-A7D3-2533B4AF06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474C0B4F-8E29-4583-B9A2-276FAFEF53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2DA55BC-430C-43E5-B944-F42B828EA5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DF36736-0D60-40C6-A712-635E1B9B3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677BF77-62A5-4ABF-AFE6-C90BC0E70C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292832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2F7D29CB-1D07-4B4F-BBE8-74FCD0E5FA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527F9424-B0DD-4758-9023-89737FF05C1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0B066F1-C070-423E-8B17-4BB12776E72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317F2E4B-20DD-49C6-9987-11BF19BE0A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55549F5D-9B97-4E43-B4D1-F7FC0BA926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10BECA96-DFC0-43E7-AE9F-340DCDF27C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735733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0C0659B-9CCB-4AFA-B8F7-3CC35797EE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7E08C9E0-AFE6-4F4D-8015-D85699A5E6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ED913EE0-6977-4FD4-93DF-E7ED2A0A422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64E4E6FC-B094-411A-B1D6-92BFDEEAF02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94BBDBA7-CC10-46F9-A0C0-29A39003795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957E3EDD-60C8-4F8E-991B-BD805D6582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45922D4D-CE24-4769-8365-0FB1D3E2C4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8BBF74A5-545B-4F49-ACD1-8EB39324B4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643367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2A0431C-C61D-4FE6-AA24-4CD5A6D7CC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A8A8E774-57EA-46CC-AA3E-CAA511C2CF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1D0B53E1-29B0-47BE-A490-19A2CB96FB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1D75354E-EBFD-4D0E-BEBC-7B669A5D5A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034333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9A833E9D-EB24-4DC3-A536-78F1D16C78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9EE67B0C-AC34-4DC6-9766-40622062C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ABF709B5-C590-4E08-AD2A-FD29990485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859273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0B58BBC-F73F-4AA3-9F1F-AACCD933F5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A8DEE03B-82E3-4BB8-946A-6B69693D9C9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E24F8143-B10A-4C63-92E1-B34E6419B8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A07AC35C-132B-456A-B86F-07A9E70D9A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6E03BFEB-2850-450E-9832-254F34A62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01D19147-A3BC-42BE-B0CC-3CA87058E6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834276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0BAC5E3-2EA9-427F-86B2-68889B9C8B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153B3FFC-22CA-4CD3-AC03-DB8312C0C88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A4513465-D773-4D23-BFA3-6198E621508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20F460F-7E72-4317-B5C2-DE53283053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DE8449AD-3C28-43D6-BF8B-09FD4FEABD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B4E57FA1-1B82-46B6-B2FE-7D96390A88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725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181498CF-BEF1-4332-977B-E61305417A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63702B12-40FC-4AAF-94E6-CC58023CDC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DFCC49C-6557-4C16-BAC9-5D055AA3359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4AA4F2-A724-4C07-B322-48DDC6E60029}" type="datetimeFigureOut">
              <a:rPr lang="zh-CN" altLang="en-US" smtClean="0"/>
              <a:t>2018/10/29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9DE3158-FB3F-4C47-8932-9DBEB937690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E3C121F2-8A45-4854-A69E-86015742E98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714212-F519-4B34-9F6F-12CBC5F2601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628589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00BF69A7-D294-4B1A-8C73-6423F7F4AC30}"/>
              </a:ext>
            </a:extLst>
          </p:cNvPr>
          <p:cNvSpPr txBox="1"/>
          <p:nvPr/>
        </p:nvSpPr>
        <p:spPr>
          <a:xfrm>
            <a:off x="0" y="0"/>
            <a:ext cx="43685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区块链博彩的价值流转体系</a:t>
            </a:r>
            <a:r>
              <a:rPr lang="en-US" altLang="zh-CN" dirty="0"/>
              <a:t>-BYT</a:t>
            </a:r>
            <a:r>
              <a:rPr lang="zh-CN" altLang="en-US" dirty="0"/>
              <a:t>、博彩币</a:t>
            </a: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648FE79A-B62E-46E2-B4ED-2B7295E1406C}"/>
              </a:ext>
            </a:extLst>
          </p:cNvPr>
          <p:cNvSpPr txBox="1"/>
          <p:nvPr/>
        </p:nvSpPr>
        <p:spPr>
          <a:xfrm>
            <a:off x="9788573" y="661446"/>
            <a:ext cx="1107996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zh-CN" altLang="en-US" dirty="0"/>
              <a:t>博彩网站</a:t>
            </a:r>
          </a:p>
        </p:txBody>
      </p:sp>
      <p:sp>
        <p:nvSpPr>
          <p:cNvPr id="6" name="矩形 5">
            <a:extLst>
              <a:ext uri="{FF2B5EF4-FFF2-40B4-BE49-F238E27FC236}">
                <a16:creationId xmlns:a16="http://schemas.microsoft.com/office/drawing/2014/main" id="{148D5220-A5D2-48BF-AF7C-4D203476A92B}"/>
              </a:ext>
            </a:extLst>
          </p:cNvPr>
          <p:cNvSpPr/>
          <p:nvPr/>
        </p:nvSpPr>
        <p:spPr>
          <a:xfrm>
            <a:off x="9877233" y="2734286"/>
            <a:ext cx="930676" cy="4462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dirty="0"/>
              <a:t>资金池</a:t>
            </a: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D2DAE114-BB72-4881-A34B-AAA59921F7B3}"/>
              </a:ext>
            </a:extLst>
          </p:cNvPr>
          <p:cNvSpPr txBox="1"/>
          <p:nvPr/>
        </p:nvSpPr>
        <p:spPr>
          <a:xfrm>
            <a:off x="2112294" y="1243495"/>
            <a:ext cx="1380177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zh-CN" altLang="en-US" dirty="0"/>
              <a:t>用户</a:t>
            </a:r>
          </a:p>
        </p:txBody>
      </p:sp>
      <p:sp>
        <p:nvSpPr>
          <p:cNvPr id="9" name="矩形: 圆角 8">
            <a:extLst>
              <a:ext uri="{FF2B5EF4-FFF2-40B4-BE49-F238E27FC236}">
                <a16:creationId xmlns:a16="http://schemas.microsoft.com/office/drawing/2014/main" id="{DE2569CC-FA77-4D44-8731-F609B2DB338E}"/>
              </a:ext>
            </a:extLst>
          </p:cNvPr>
          <p:cNvSpPr/>
          <p:nvPr/>
        </p:nvSpPr>
        <p:spPr>
          <a:xfrm>
            <a:off x="757076" y="2828450"/>
            <a:ext cx="1090318" cy="3693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400" dirty="0"/>
              <a:t>C2C</a:t>
            </a:r>
            <a:r>
              <a:rPr lang="zh-CN" altLang="en-US" sz="1400" dirty="0"/>
              <a:t>交易</a:t>
            </a:r>
          </a:p>
        </p:txBody>
      </p:sp>
      <p:cxnSp>
        <p:nvCxnSpPr>
          <p:cNvPr id="11" name="直接箭头连接符 10">
            <a:extLst>
              <a:ext uri="{FF2B5EF4-FFF2-40B4-BE49-F238E27FC236}">
                <a16:creationId xmlns:a16="http://schemas.microsoft.com/office/drawing/2014/main" id="{AA0AF12C-D900-46EA-8384-32D060F89AD6}"/>
              </a:ext>
            </a:extLst>
          </p:cNvPr>
          <p:cNvCxnSpPr>
            <a:cxnSpLocks/>
            <a:stCxn id="7" idx="2"/>
            <a:endCxn id="9" idx="3"/>
          </p:cNvCxnSpPr>
          <p:nvPr/>
        </p:nvCxnSpPr>
        <p:spPr>
          <a:xfrm flipH="1">
            <a:off x="1847394" y="1612827"/>
            <a:ext cx="954989" cy="14002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文本框 11">
            <a:extLst>
              <a:ext uri="{FF2B5EF4-FFF2-40B4-BE49-F238E27FC236}">
                <a16:creationId xmlns:a16="http://schemas.microsoft.com/office/drawing/2014/main" id="{3AE171DC-307C-4197-A7DF-C490FA0445E2}"/>
              </a:ext>
            </a:extLst>
          </p:cNvPr>
          <p:cNvSpPr txBox="1"/>
          <p:nvPr/>
        </p:nvSpPr>
        <p:spPr>
          <a:xfrm>
            <a:off x="2188316" y="2290122"/>
            <a:ext cx="74251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购买</a:t>
            </a:r>
            <a:r>
              <a:rPr lang="en-US" altLang="zh-CN" sz="1200" dirty="0"/>
              <a:t>BTY</a:t>
            </a:r>
            <a:endParaRPr lang="zh-CN" altLang="en-US" sz="1200" dirty="0"/>
          </a:p>
        </p:txBody>
      </p:sp>
      <p:sp>
        <p:nvSpPr>
          <p:cNvPr id="13" name="矩形 12">
            <a:extLst>
              <a:ext uri="{FF2B5EF4-FFF2-40B4-BE49-F238E27FC236}">
                <a16:creationId xmlns:a16="http://schemas.microsoft.com/office/drawing/2014/main" id="{32CA44EB-623F-44F6-B8F6-B0828E38A275}"/>
              </a:ext>
            </a:extLst>
          </p:cNvPr>
          <p:cNvSpPr/>
          <p:nvPr/>
        </p:nvSpPr>
        <p:spPr>
          <a:xfrm>
            <a:off x="4085077" y="2828450"/>
            <a:ext cx="930675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400" dirty="0"/>
              <a:t>BTY</a:t>
            </a:r>
            <a:r>
              <a:rPr lang="zh-CN" altLang="en-US" sz="1400" dirty="0"/>
              <a:t>账户</a:t>
            </a:r>
          </a:p>
        </p:txBody>
      </p:sp>
      <p:cxnSp>
        <p:nvCxnSpPr>
          <p:cNvPr id="14" name="直接箭头连接符 13">
            <a:extLst>
              <a:ext uri="{FF2B5EF4-FFF2-40B4-BE49-F238E27FC236}">
                <a16:creationId xmlns:a16="http://schemas.microsoft.com/office/drawing/2014/main" id="{755900DD-BDA5-4BD3-A00A-F4A31C47476C}"/>
              </a:ext>
            </a:extLst>
          </p:cNvPr>
          <p:cNvCxnSpPr>
            <a:cxnSpLocks/>
            <a:stCxn id="9" idx="3"/>
            <a:endCxn id="13" idx="1"/>
          </p:cNvCxnSpPr>
          <p:nvPr/>
        </p:nvCxnSpPr>
        <p:spPr>
          <a:xfrm>
            <a:off x="1847394" y="3013116"/>
            <a:ext cx="223768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接箭头连接符 18">
            <a:extLst>
              <a:ext uri="{FF2B5EF4-FFF2-40B4-BE49-F238E27FC236}">
                <a16:creationId xmlns:a16="http://schemas.microsoft.com/office/drawing/2014/main" id="{C7999736-F0B0-4F3B-93CF-7541982D6743}"/>
              </a:ext>
            </a:extLst>
          </p:cNvPr>
          <p:cNvCxnSpPr>
            <a:cxnSpLocks/>
            <a:stCxn id="7" idx="2"/>
            <a:endCxn id="13" idx="1"/>
          </p:cNvCxnSpPr>
          <p:nvPr/>
        </p:nvCxnSpPr>
        <p:spPr>
          <a:xfrm>
            <a:off x="2802383" y="1612827"/>
            <a:ext cx="1282694" cy="14002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文本框 22">
            <a:extLst>
              <a:ext uri="{FF2B5EF4-FFF2-40B4-BE49-F238E27FC236}">
                <a16:creationId xmlns:a16="http://schemas.microsoft.com/office/drawing/2014/main" id="{5F565A94-23A5-42AC-BB3F-D321B892B7B4}"/>
              </a:ext>
            </a:extLst>
          </p:cNvPr>
          <p:cNvSpPr txBox="1"/>
          <p:nvPr/>
        </p:nvSpPr>
        <p:spPr>
          <a:xfrm>
            <a:off x="5483314" y="2710222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兑换</a:t>
            </a:r>
          </a:p>
        </p:txBody>
      </p:sp>
      <p:sp>
        <p:nvSpPr>
          <p:cNvPr id="24" name="矩形 23">
            <a:extLst>
              <a:ext uri="{FF2B5EF4-FFF2-40B4-BE49-F238E27FC236}">
                <a16:creationId xmlns:a16="http://schemas.microsoft.com/office/drawing/2014/main" id="{065838A3-2F3A-4E26-8222-620AF66B07A6}"/>
              </a:ext>
            </a:extLst>
          </p:cNvPr>
          <p:cNvSpPr/>
          <p:nvPr/>
        </p:nvSpPr>
        <p:spPr>
          <a:xfrm>
            <a:off x="6119544" y="2828502"/>
            <a:ext cx="930675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dirty="0"/>
              <a:t>博彩币</a:t>
            </a:r>
          </a:p>
        </p:txBody>
      </p:sp>
      <p:sp>
        <p:nvSpPr>
          <p:cNvPr id="29" name="矩形: 圆角 28">
            <a:extLst>
              <a:ext uri="{FF2B5EF4-FFF2-40B4-BE49-F238E27FC236}">
                <a16:creationId xmlns:a16="http://schemas.microsoft.com/office/drawing/2014/main" id="{6F490419-5613-4F8F-87D6-7F5A59442D56}"/>
              </a:ext>
            </a:extLst>
          </p:cNvPr>
          <p:cNvSpPr/>
          <p:nvPr/>
        </p:nvSpPr>
        <p:spPr>
          <a:xfrm>
            <a:off x="7883107" y="2298291"/>
            <a:ext cx="1090318" cy="137785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dirty="0"/>
              <a:t>区块链博彩游戏</a:t>
            </a:r>
          </a:p>
        </p:txBody>
      </p:sp>
      <p:sp>
        <p:nvSpPr>
          <p:cNvPr id="34" name="文本框 33">
            <a:extLst>
              <a:ext uri="{FF2B5EF4-FFF2-40B4-BE49-F238E27FC236}">
                <a16:creationId xmlns:a16="http://schemas.microsoft.com/office/drawing/2014/main" id="{BED1012B-E532-4600-A376-B557DFB7678A}"/>
              </a:ext>
            </a:extLst>
          </p:cNvPr>
          <p:cNvSpPr txBox="1"/>
          <p:nvPr/>
        </p:nvSpPr>
        <p:spPr>
          <a:xfrm>
            <a:off x="4009030" y="1916492"/>
            <a:ext cx="74251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BTY</a:t>
            </a:r>
            <a:r>
              <a:rPr lang="zh-CN" altLang="en-US" sz="1200" dirty="0"/>
              <a:t>提现</a:t>
            </a:r>
          </a:p>
        </p:txBody>
      </p:sp>
      <p:cxnSp>
        <p:nvCxnSpPr>
          <p:cNvPr id="35" name="直接箭头连接符 34">
            <a:extLst>
              <a:ext uri="{FF2B5EF4-FFF2-40B4-BE49-F238E27FC236}">
                <a16:creationId xmlns:a16="http://schemas.microsoft.com/office/drawing/2014/main" id="{A4BD0C30-B1E8-4310-8CFF-EE3FBD6517DF}"/>
              </a:ext>
            </a:extLst>
          </p:cNvPr>
          <p:cNvCxnSpPr>
            <a:cxnSpLocks/>
            <a:stCxn id="13" idx="0"/>
            <a:endCxn id="7" idx="3"/>
          </p:cNvCxnSpPr>
          <p:nvPr/>
        </p:nvCxnSpPr>
        <p:spPr>
          <a:xfrm flipH="1" flipV="1">
            <a:off x="3492471" y="1428161"/>
            <a:ext cx="1057944" cy="14002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接箭头连接符 38">
            <a:extLst>
              <a:ext uri="{FF2B5EF4-FFF2-40B4-BE49-F238E27FC236}">
                <a16:creationId xmlns:a16="http://schemas.microsoft.com/office/drawing/2014/main" id="{64628D38-F297-4A45-8E6B-EADA57C774F1}"/>
              </a:ext>
            </a:extLst>
          </p:cNvPr>
          <p:cNvCxnSpPr>
            <a:stCxn id="13" idx="3"/>
            <a:endCxn id="24" idx="1"/>
          </p:cNvCxnSpPr>
          <p:nvPr/>
        </p:nvCxnSpPr>
        <p:spPr>
          <a:xfrm>
            <a:off x="5015752" y="3013116"/>
            <a:ext cx="1103792" cy="52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接箭头连接符 40">
            <a:extLst>
              <a:ext uri="{FF2B5EF4-FFF2-40B4-BE49-F238E27FC236}">
                <a16:creationId xmlns:a16="http://schemas.microsoft.com/office/drawing/2014/main" id="{0FDBE482-9000-44A1-9160-DF684AAC56A7}"/>
              </a:ext>
            </a:extLst>
          </p:cNvPr>
          <p:cNvCxnSpPr>
            <a:cxnSpLocks/>
          </p:cNvCxnSpPr>
          <p:nvPr/>
        </p:nvCxnSpPr>
        <p:spPr>
          <a:xfrm flipV="1">
            <a:off x="7093257" y="2920783"/>
            <a:ext cx="777758" cy="81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文本框 42">
            <a:extLst>
              <a:ext uri="{FF2B5EF4-FFF2-40B4-BE49-F238E27FC236}">
                <a16:creationId xmlns:a16="http://schemas.microsoft.com/office/drawing/2014/main" id="{E540B9A1-3638-4EC0-8158-2731C556971B}"/>
              </a:ext>
            </a:extLst>
          </p:cNvPr>
          <p:cNvSpPr txBox="1"/>
          <p:nvPr/>
        </p:nvSpPr>
        <p:spPr>
          <a:xfrm>
            <a:off x="7194006" y="2643784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下注</a:t>
            </a:r>
          </a:p>
        </p:txBody>
      </p:sp>
      <p:sp>
        <p:nvSpPr>
          <p:cNvPr id="44" name="文本框 43">
            <a:extLst>
              <a:ext uri="{FF2B5EF4-FFF2-40B4-BE49-F238E27FC236}">
                <a16:creationId xmlns:a16="http://schemas.microsoft.com/office/drawing/2014/main" id="{CE11A39E-1296-4640-82F5-D25F02943663}"/>
              </a:ext>
            </a:extLst>
          </p:cNvPr>
          <p:cNvSpPr txBox="1"/>
          <p:nvPr/>
        </p:nvSpPr>
        <p:spPr>
          <a:xfrm>
            <a:off x="7209956" y="3162678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奖励</a:t>
            </a:r>
          </a:p>
        </p:txBody>
      </p:sp>
      <p:sp>
        <p:nvSpPr>
          <p:cNvPr id="45" name="文本框 44">
            <a:extLst>
              <a:ext uri="{FF2B5EF4-FFF2-40B4-BE49-F238E27FC236}">
                <a16:creationId xmlns:a16="http://schemas.microsoft.com/office/drawing/2014/main" id="{23E838D1-35E2-40F7-8466-3EA71FB0DF69}"/>
              </a:ext>
            </a:extLst>
          </p:cNvPr>
          <p:cNvSpPr txBox="1"/>
          <p:nvPr/>
        </p:nvSpPr>
        <p:spPr>
          <a:xfrm>
            <a:off x="6030883" y="1271546"/>
            <a:ext cx="2926686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/>
              <a:t>博彩平行链</a:t>
            </a:r>
          </a:p>
        </p:txBody>
      </p:sp>
      <p:sp>
        <p:nvSpPr>
          <p:cNvPr id="61" name="文本框 60">
            <a:extLst>
              <a:ext uri="{FF2B5EF4-FFF2-40B4-BE49-F238E27FC236}">
                <a16:creationId xmlns:a16="http://schemas.microsoft.com/office/drawing/2014/main" id="{5389B45B-4B68-406D-9DAC-B9A9E1855754}"/>
              </a:ext>
            </a:extLst>
          </p:cNvPr>
          <p:cNvSpPr txBox="1"/>
          <p:nvPr/>
        </p:nvSpPr>
        <p:spPr>
          <a:xfrm>
            <a:off x="757075" y="661446"/>
            <a:ext cx="2735397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zh-CN" altLang="en-US" dirty="0"/>
              <a:t>博彩网站</a:t>
            </a:r>
          </a:p>
        </p:txBody>
      </p:sp>
      <p:sp>
        <p:nvSpPr>
          <p:cNvPr id="62" name="文本框 61">
            <a:extLst>
              <a:ext uri="{FF2B5EF4-FFF2-40B4-BE49-F238E27FC236}">
                <a16:creationId xmlns:a16="http://schemas.microsoft.com/office/drawing/2014/main" id="{537CB155-C562-4AEC-9E90-6F52CE721099}"/>
              </a:ext>
            </a:extLst>
          </p:cNvPr>
          <p:cNvSpPr txBox="1"/>
          <p:nvPr/>
        </p:nvSpPr>
        <p:spPr>
          <a:xfrm>
            <a:off x="2832520" y="2041879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充值</a:t>
            </a:r>
          </a:p>
        </p:txBody>
      </p:sp>
      <p:cxnSp>
        <p:nvCxnSpPr>
          <p:cNvPr id="63" name="直接箭头连接符 62">
            <a:extLst>
              <a:ext uri="{FF2B5EF4-FFF2-40B4-BE49-F238E27FC236}">
                <a16:creationId xmlns:a16="http://schemas.microsoft.com/office/drawing/2014/main" id="{EB63C02D-3FBC-4D8F-B00C-810845DB9589}"/>
              </a:ext>
            </a:extLst>
          </p:cNvPr>
          <p:cNvCxnSpPr>
            <a:cxnSpLocks/>
          </p:cNvCxnSpPr>
          <p:nvPr/>
        </p:nvCxnSpPr>
        <p:spPr>
          <a:xfrm flipH="1">
            <a:off x="7041341" y="3127233"/>
            <a:ext cx="82967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文本框 69">
            <a:extLst>
              <a:ext uri="{FF2B5EF4-FFF2-40B4-BE49-F238E27FC236}">
                <a16:creationId xmlns:a16="http://schemas.microsoft.com/office/drawing/2014/main" id="{F3D3215B-F7C1-4456-B367-6E4F0C325BE2}"/>
              </a:ext>
            </a:extLst>
          </p:cNvPr>
          <p:cNvSpPr txBox="1"/>
          <p:nvPr/>
        </p:nvSpPr>
        <p:spPr>
          <a:xfrm>
            <a:off x="4085077" y="661446"/>
            <a:ext cx="4872492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/>
              <a:t>比特元主链</a:t>
            </a:r>
          </a:p>
        </p:txBody>
      </p:sp>
      <p:sp>
        <p:nvSpPr>
          <p:cNvPr id="79" name="文本框 78">
            <a:extLst>
              <a:ext uri="{FF2B5EF4-FFF2-40B4-BE49-F238E27FC236}">
                <a16:creationId xmlns:a16="http://schemas.microsoft.com/office/drawing/2014/main" id="{9FE4CC7F-D6FF-43B6-967D-17C780214BE0}"/>
              </a:ext>
            </a:extLst>
          </p:cNvPr>
          <p:cNvSpPr txBox="1"/>
          <p:nvPr/>
        </p:nvSpPr>
        <p:spPr>
          <a:xfrm>
            <a:off x="2816596" y="2710221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充值</a:t>
            </a:r>
          </a:p>
        </p:txBody>
      </p:sp>
      <p:cxnSp>
        <p:nvCxnSpPr>
          <p:cNvPr id="86" name="直接箭头连接符 85">
            <a:extLst>
              <a:ext uri="{FF2B5EF4-FFF2-40B4-BE49-F238E27FC236}">
                <a16:creationId xmlns:a16="http://schemas.microsoft.com/office/drawing/2014/main" id="{E24B0955-335A-45A9-8D8F-4EFF542AF9D4}"/>
              </a:ext>
            </a:extLst>
          </p:cNvPr>
          <p:cNvCxnSpPr/>
          <p:nvPr/>
        </p:nvCxnSpPr>
        <p:spPr>
          <a:xfrm flipH="1">
            <a:off x="8957569" y="2828450"/>
            <a:ext cx="91966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7" name="文本框 86">
            <a:extLst>
              <a:ext uri="{FF2B5EF4-FFF2-40B4-BE49-F238E27FC236}">
                <a16:creationId xmlns:a16="http://schemas.microsoft.com/office/drawing/2014/main" id="{FAD952BB-2ABD-4822-80E2-39273D7A5A7D}"/>
              </a:ext>
            </a:extLst>
          </p:cNvPr>
          <p:cNvSpPr txBox="1"/>
          <p:nvPr/>
        </p:nvSpPr>
        <p:spPr>
          <a:xfrm>
            <a:off x="8922057" y="2465295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注入初始资金</a:t>
            </a:r>
          </a:p>
        </p:txBody>
      </p:sp>
      <p:cxnSp>
        <p:nvCxnSpPr>
          <p:cNvPr id="89" name="直接箭头连接符 88">
            <a:extLst>
              <a:ext uri="{FF2B5EF4-FFF2-40B4-BE49-F238E27FC236}">
                <a16:creationId xmlns:a16="http://schemas.microsoft.com/office/drawing/2014/main" id="{8470370E-1C68-4413-9ACD-56ACA3AA9F6A}"/>
              </a:ext>
            </a:extLst>
          </p:cNvPr>
          <p:cNvCxnSpPr/>
          <p:nvPr/>
        </p:nvCxnSpPr>
        <p:spPr>
          <a:xfrm>
            <a:off x="8957569" y="3100532"/>
            <a:ext cx="91966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文本框 89">
            <a:extLst>
              <a:ext uri="{FF2B5EF4-FFF2-40B4-BE49-F238E27FC236}">
                <a16:creationId xmlns:a16="http://schemas.microsoft.com/office/drawing/2014/main" id="{1B8C9523-2E94-4765-9530-69470E82B6C3}"/>
              </a:ext>
            </a:extLst>
          </p:cNvPr>
          <p:cNvSpPr txBox="1"/>
          <p:nvPr/>
        </p:nvSpPr>
        <p:spPr>
          <a:xfrm>
            <a:off x="8941695" y="3194843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手续费等抽水</a:t>
            </a:r>
          </a:p>
        </p:txBody>
      </p:sp>
      <p:sp>
        <p:nvSpPr>
          <p:cNvPr id="91" name="文本框 90">
            <a:extLst>
              <a:ext uri="{FF2B5EF4-FFF2-40B4-BE49-F238E27FC236}">
                <a16:creationId xmlns:a16="http://schemas.microsoft.com/office/drawing/2014/main" id="{EB8DFD4E-43A5-4098-AC75-3A67276CF562}"/>
              </a:ext>
            </a:extLst>
          </p:cNvPr>
          <p:cNvSpPr txBox="1"/>
          <p:nvPr/>
        </p:nvSpPr>
        <p:spPr>
          <a:xfrm>
            <a:off x="1045955" y="4306454"/>
            <a:ext cx="10147177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400" dirty="0"/>
              <a:t>1.</a:t>
            </a:r>
            <a:r>
              <a:rPr lang="zh-CN" altLang="en-US" sz="1400" dirty="0"/>
              <a:t>博彩网站为用户提供</a:t>
            </a:r>
            <a:r>
              <a:rPr lang="en-US" altLang="zh-CN" sz="1400" dirty="0"/>
              <a:t>C2C</a:t>
            </a:r>
            <a:r>
              <a:rPr lang="zh-CN" altLang="en-US" sz="1400" dirty="0"/>
              <a:t>交易渠道，供用户使用法币购买</a:t>
            </a:r>
            <a:r>
              <a:rPr lang="en-US" altLang="zh-CN" sz="1400" dirty="0"/>
              <a:t>BTY</a:t>
            </a:r>
            <a:r>
              <a:rPr lang="zh-CN" altLang="en-US" sz="1400" dirty="0"/>
              <a:t>。</a:t>
            </a:r>
            <a:endParaRPr lang="en-US" altLang="zh-CN" sz="1400" dirty="0"/>
          </a:p>
          <a:p>
            <a:r>
              <a:rPr lang="en-US" altLang="zh-CN" sz="1400" dirty="0"/>
              <a:t>2.</a:t>
            </a:r>
            <a:r>
              <a:rPr lang="zh-CN" altLang="en-US" sz="1400" dirty="0"/>
              <a:t>博彩网站为用户分配并管理</a:t>
            </a:r>
            <a:r>
              <a:rPr lang="en-US" altLang="zh-CN" sz="1400" dirty="0"/>
              <a:t>BTY</a:t>
            </a:r>
            <a:r>
              <a:rPr lang="zh-CN" altLang="en-US" sz="1400" dirty="0"/>
              <a:t>地址账户，用户充值的</a:t>
            </a:r>
            <a:r>
              <a:rPr lang="en-US" altLang="zh-CN" sz="1400" dirty="0"/>
              <a:t>BTY</a:t>
            </a:r>
            <a:r>
              <a:rPr lang="zh-CN" altLang="en-US" sz="1400" dirty="0"/>
              <a:t>打入该</a:t>
            </a:r>
            <a:r>
              <a:rPr lang="en-US" altLang="zh-CN" sz="1400" dirty="0"/>
              <a:t>BTY</a:t>
            </a:r>
            <a:r>
              <a:rPr lang="zh-CN" altLang="en-US" sz="1400" dirty="0"/>
              <a:t>地址账户。</a:t>
            </a:r>
            <a:endParaRPr lang="en-US" altLang="zh-CN" sz="1400" dirty="0"/>
          </a:p>
          <a:p>
            <a:r>
              <a:rPr lang="en-US" altLang="zh-CN" sz="1400" dirty="0"/>
              <a:t>3.</a:t>
            </a:r>
            <a:r>
              <a:rPr lang="zh-CN" altLang="en-US" sz="1400" dirty="0"/>
              <a:t>用户可以将</a:t>
            </a:r>
            <a:r>
              <a:rPr lang="en-US" altLang="zh-CN" sz="1400" dirty="0"/>
              <a:t>BTY</a:t>
            </a:r>
            <a:r>
              <a:rPr lang="zh-CN" altLang="en-US" sz="1400" dirty="0"/>
              <a:t>账户中的</a:t>
            </a:r>
            <a:r>
              <a:rPr lang="en-US" altLang="zh-CN" sz="1400" dirty="0"/>
              <a:t>BTY</a:t>
            </a:r>
            <a:r>
              <a:rPr lang="zh-CN" altLang="en-US" sz="1400" dirty="0"/>
              <a:t>转出到私有</a:t>
            </a:r>
            <a:r>
              <a:rPr lang="en-US" altLang="zh-CN" sz="1400" dirty="0"/>
              <a:t>BTY</a:t>
            </a:r>
            <a:r>
              <a:rPr lang="zh-CN" altLang="en-US" sz="1400" dirty="0"/>
              <a:t>账户地址，进行</a:t>
            </a:r>
            <a:r>
              <a:rPr lang="en-US" altLang="zh-CN" sz="1400" dirty="0"/>
              <a:t>BTY</a:t>
            </a:r>
            <a:r>
              <a:rPr lang="zh-CN" altLang="en-US" sz="1400" dirty="0"/>
              <a:t>提现。</a:t>
            </a:r>
            <a:endParaRPr lang="en-US" altLang="zh-CN" sz="1400" dirty="0"/>
          </a:p>
          <a:p>
            <a:r>
              <a:rPr lang="en-US" altLang="zh-CN" sz="1400" dirty="0"/>
              <a:t>4.</a:t>
            </a:r>
            <a:r>
              <a:rPr lang="zh-CN" altLang="en-US" sz="1400" dirty="0"/>
              <a:t>用户可以将</a:t>
            </a:r>
            <a:r>
              <a:rPr lang="en-US" altLang="zh-CN" sz="1400" dirty="0"/>
              <a:t>BTY</a:t>
            </a:r>
            <a:r>
              <a:rPr lang="zh-CN" altLang="en-US" sz="1400" dirty="0"/>
              <a:t>账户中的</a:t>
            </a:r>
            <a:r>
              <a:rPr lang="en-US" altLang="zh-CN" sz="1400" dirty="0"/>
              <a:t>BTY</a:t>
            </a:r>
            <a:r>
              <a:rPr lang="zh-CN" altLang="en-US" sz="1400" dirty="0"/>
              <a:t>通过</a:t>
            </a:r>
            <a:r>
              <a:rPr lang="en-US" altLang="zh-CN" sz="1400" dirty="0"/>
              <a:t>C2C</a:t>
            </a:r>
            <a:r>
              <a:rPr lang="zh-CN" altLang="en-US" sz="1400" dirty="0"/>
              <a:t>交易渠道卖出为法币，进行法币提现。</a:t>
            </a:r>
            <a:endParaRPr lang="en-US" altLang="zh-CN" sz="1400" dirty="0"/>
          </a:p>
          <a:p>
            <a:r>
              <a:rPr lang="en-US" altLang="zh-CN" sz="1400" dirty="0"/>
              <a:t>5.</a:t>
            </a:r>
            <a:r>
              <a:rPr lang="zh-CN" altLang="en-US" sz="1400" dirty="0"/>
              <a:t>用户通过博彩网站的操作界面，将</a:t>
            </a:r>
            <a:r>
              <a:rPr lang="en-US" altLang="zh-CN" sz="1400" dirty="0"/>
              <a:t>BTY</a:t>
            </a:r>
            <a:r>
              <a:rPr lang="zh-CN" altLang="en-US" sz="1400" dirty="0"/>
              <a:t>兑换成博彩币，博彩网站代用户管理平行链账户及博彩币资产。</a:t>
            </a:r>
            <a:endParaRPr lang="en-US" altLang="zh-CN" sz="1400" dirty="0"/>
          </a:p>
          <a:p>
            <a:r>
              <a:rPr lang="en-US" altLang="zh-CN" sz="1400" dirty="0"/>
              <a:t>6.</a:t>
            </a:r>
            <a:r>
              <a:rPr lang="zh-CN" altLang="en-US" sz="1400" dirty="0"/>
              <a:t>用户通过博彩网站的操作界面参与区块链博彩游戏、进行下注，博彩网站代用户将博彩币筹码下注到平行链游戏合约、参与游戏、赢取奖励。</a:t>
            </a:r>
            <a:endParaRPr lang="en-US" altLang="zh-CN" sz="1400" dirty="0"/>
          </a:p>
          <a:p>
            <a:r>
              <a:rPr lang="en-US" altLang="zh-CN" sz="1400" dirty="0"/>
              <a:t>7.</a:t>
            </a:r>
            <a:r>
              <a:rPr lang="zh-CN" altLang="en-US" sz="1400" dirty="0"/>
              <a:t>用户可以将博彩币兑换为</a:t>
            </a:r>
            <a:r>
              <a:rPr lang="en-US" altLang="zh-CN" sz="1400" dirty="0"/>
              <a:t>BTY</a:t>
            </a:r>
            <a:r>
              <a:rPr lang="zh-CN" altLang="en-US" sz="1400" dirty="0"/>
              <a:t>到</a:t>
            </a:r>
            <a:r>
              <a:rPr lang="en-US" altLang="zh-CN" sz="1400" dirty="0"/>
              <a:t>BTY</a:t>
            </a:r>
            <a:r>
              <a:rPr lang="zh-CN" altLang="en-US" sz="1400" dirty="0"/>
              <a:t>地址账户，进行提现操作。</a:t>
            </a:r>
            <a:endParaRPr lang="en-US" altLang="zh-CN" sz="1400" dirty="0"/>
          </a:p>
          <a:p>
            <a:r>
              <a:rPr lang="en-US" altLang="zh-CN" sz="1400" dirty="0"/>
              <a:t>8.</a:t>
            </a:r>
            <a:r>
              <a:rPr lang="zh-CN" altLang="en-US" sz="1400" dirty="0"/>
              <a:t>博彩网站维护资金池，</a:t>
            </a:r>
            <a:r>
              <a:rPr lang="en-US" altLang="zh-CN" sz="1400" dirty="0"/>
              <a:t>(1)</a:t>
            </a:r>
            <a:r>
              <a:rPr lang="zh-CN" altLang="en-US" sz="1400" dirty="0"/>
              <a:t>为比特元的</a:t>
            </a:r>
            <a:r>
              <a:rPr lang="en-US" altLang="zh-CN" sz="1400" dirty="0"/>
              <a:t>C2C</a:t>
            </a:r>
            <a:r>
              <a:rPr lang="zh-CN" altLang="en-US" sz="1400" dirty="0"/>
              <a:t>交易提供流动性，做市。（</a:t>
            </a:r>
            <a:r>
              <a:rPr lang="en-US" altLang="zh-CN" sz="1400" dirty="0"/>
              <a:t>2</a:t>
            </a:r>
            <a:r>
              <a:rPr lang="zh-CN" altLang="en-US" sz="1400" dirty="0"/>
              <a:t>）为博彩游戏注入初始资金（比如老虎机游戏，需要有初始资金）。（</a:t>
            </a:r>
            <a:r>
              <a:rPr lang="en-US" altLang="zh-CN" sz="1400" dirty="0"/>
              <a:t>3</a:t>
            </a:r>
            <a:r>
              <a:rPr lang="zh-CN" altLang="en-US" sz="1400" dirty="0"/>
              <a:t>）从游戏手续费及作为对手方赢取的收益中进行抽水。</a:t>
            </a:r>
            <a:endParaRPr lang="en-US" altLang="zh-CN" sz="1400" dirty="0"/>
          </a:p>
        </p:txBody>
      </p:sp>
      <p:cxnSp>
        <p:nvCxnSpPr>
          <p:cNvPr id="92" name="直接箭头连接符 91">
            <a:extLst>
              <a:ext uri="{FF2B5EF4-FFF2-40B4-BE49-F238E27FC236}">
                <a16:creationId xmlns:a16="http://schemas.microsoft.com/office/drawing/2014/main" id="{4210F80D-2CF9-4AAC-BF80-1567620CCAB4}"/>
              </a:ext>
            </a:extLst>
          </p:cNvPr>
          <p:cNvCxnSpPr>
            <a:cxnSpLocks/>
          </p:cNvCxnSpPr>
          <p:nvPr/>
        </p:nvCxnSpPr>
        <p:spPr>
          <a:xfrm flipH="1" flipV="1">
            <a:off x="1869484" y="3180501"/>
            <a:ext cx="2184249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文本框 94">
            <a:extLst>
              <a:ext uri="{FF2B5EF4-FFF2-40B4-BE49-F238E27FC236}">
                <a16:creationId xmlns:a16="http://schemas.microsoft.com/office/drawing/2014/main" id="{1FA42774-F7D1-4553-BC4B-32A14CC4464C}"/>
              </a:ext>
            </a:extLst>
          </p:cNvPr>
          <p:cNvSpPr txBox="1"/>
          <p:nvPr/>
        </p:nvSpPr>
        <p:spPr>
          <a:xfrm>
            <a:off x="2809587" y="3159151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卖出</a:t>
            </a:r>
          </a:p>
        </p:txBody>
      </p:sp>
      <p:cxnSp>
        <p:nvCxnSpPr>
          <p:cNvPr id="96" name="直接箭头连接符 95">
            <a:extLst>
              <a:ext uri="{FF2B5EF4-FFF2-40B4-BE49-F238E27FC236}">
                <a16:creationId xmlns:a16="http://schemas.microsoft.com/office/drawing/2014/main" id="{A03EE5E3-BCEE-491F-A868-73DF82DBEAE9}"/>
              </a:ext>
            </a:extLst>
          </p:cNvPr>
          <p:cNvCxnSpPr>
            <a:cxnSpLocks/>
            <a:stCxn id="9" idx="0"/>
            <a:endCxn id="7" idx="1"/>
          </p:cNvCxnSpPr>
          <p:nvPr/>
        </p:nvCxnSpPr>
        <p:spPr>
          <a:xfrm flipV="1">
            <a:off x="1302235" y="1428161"/>
            <a:ext cx="810059" cy="14002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文本框 98">
            <a:extLst>
              <a:ext uri="{FF2B5EF4-FFF2-40B4-BE49-F238E27FC236}">
                <a16:creationId xmlns:a16="http://schemas.microsoft.com/office/drawing/2014/main" id="{8EE9C5D4-5FC3-44C6-A0CA-30998AAFC735}"/>
              </a:ext>
            </a:extLst>
          </p:cNvPr>
          <p:cNvSpPr txBox="1"/>
          <p:nvPr/>
        </p:nvSpPr>
        <p:spPr>
          <a:xfrm>
            <a:off x="1045428" y="1916493"/>
            <a:ext cx="8002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法币提现</a:t>
            </a:r>
          </a:p>
        </p:txBody>
      </p:sp>
      <p:cxnSp>
        <p:nvCxnSpPr>
          <p:cNvPr id="101" name="连接符: 肘形 100">
            <a:extLst>
              <a:ext uri="{FF2B5EF4-FFF2-40B4-BE49-F238E27FC236}">
                <a16:creationId xmlns:a16="http://schemas.microsoft.com/office/drawing/2014/main" id="{7B048D57-83DB-4E49-BD7E-AC40FA59B7A0}"/>
              </a:ext>
            </a:extLst>
          </p:cNvPr>
          <p:cNvCxnSpPr>
            <a:stCxn id="6" idx="2"/>
            <a:endCxn id="9" idx="2"/>
          </p:cNvCxnSpPr>
          <p:nvPr/>
        </p:nvCxnSpPr>
        <p:spPr>
          <a:xfrm rot="5400000">
            <a:off x="5813763" y="-1331027"/>
            <a:ext cx="17281" cy="9040336"/>
          </a:xfrm>
          <a:prstGeom prst="bentConnector3">
            <a:avLst>
              <a:gd name="adj1" fmla="val 383734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文本框 102">
            <a:extLst>
              <a:ext uri="{FF2B5EF4-FFF2-40B4-BE49-F238E27FC236}">
                <a16:creationId xmlns:a16="http://schemas.microsoft.com/office/drawing/2014/main" id="{7C41CDDC-1B06-4601-95B9-108FD5074B43}"/>
              </a:ext>
            </a:extLst>
          </p:cNvPr>
          <p:cNvSpPr txBox="1"/>
          <p:nvPr/>
        </p:nvSpPr>
        <p:spPr>
          <a:xfrm>
            <a:off x="5268405" y="3569092"/>
            <a:ext cx="141577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做市，提供流动性</a:t>
            </a:r>
          </a:p>
        </p:txBody>
      </p:sp>
    </p:spTree>
    <p:extLst>
      <p:ext uri="{BB962C8B-B14F-4D97-AF65-F5344CB8AC3E}">
        <p14:creationId xmlns:p14="http://schemas.microsoft.com/office/powerpoint/2010/main" val="39215149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00BF69A7-D294-4B1A-8C73-6423F7F4AC30}"/>
              </a:ext>
            </a:extLst>
          </p:cNvPr>
          <p:cNvSpPr txBox="1"/>
          <p:nvPr/>
        </p:nvSpPr>
        <p:spPr>
          <a:xfrm>
            <a:off x="0" y="0"/>
            <a:ext cx="48013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区块链博彩的价值流转体系</a:t>
            </a:r>
            <a:r>
              <a:rPr lang="en-US" altLang="zh-CN" dirty="0"/>
              <a:t>—</a:t>
            </a:r>
            <a:r>
              <a:rPr lang="zh-CN" altLang="en-US" dirty="0"/>
              <a:t>稳定币、博彩币</a:t>
            </a: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648FE79A-B62E-46E2-B4ED-2B7295E1406C}"/>
              </a:ext>
            </a:extLst>
          </p:cNvPr>
          <p:cNvSpPr txBox="1"/>
          <p:nvPr/>
        </p:nvSpPr>
        <p:spPr>
          <a:xfrm>
            <a:off x="9788573" y="661446"/>
            <a:ext cx="1107996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zh-CN" altLang="en-US" dirty="0"/>
              <a:t>博彩网站</a:t>
            </a:r>
          </a:p>
        </p:txBody>
      </p:sp>
      <p:sp>
        <p:nvSpPr>
          <p:cNvPr id="6" name="矩形 5">
            <a:extLst>
              <a:ext uri="{FF2B5EF4-FFF2-40B4-BE49-F238E27FC236}">
                <a16:creationId xmlns:a16="http://schemas.microsoft.com/office/drawing/2014/main" id="{148D5220-A5D2-48BF-AF7C-4D203476A92B}"/>
              </a:ext>
            </a:extLst>
          </p:cNvPr>
          <p:cNvSpPr/>
          <p:nvPr/>
        </p:nvSpPr>
        <p:spPr>
          <a:xfrm>
            <a:off x="9877233" y="2734286"/>
            <a:ext cx="930676" cy="44621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dirty="0"/>
              <a:t>资金池</a:t>
            </a: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D2DAE114-BB72-4881-A34B-AAA59921F7B3}"/>
              </a:ext>
            </a:extLst>
          </p:cNvPr>
          <p:cNvSpPr txBox="1"/>
          <p:nvPr/>
        </p:nvSpPr>
        <p:spPr>
          <a:xfrm>
            <a:off x="2112294" y="1243495"/>
            <a:ext cx="1380177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zh-CN" altLang="en-US" dirty="0"/>
              <a:t>用户</a:t>
            </a:r>
          </a:p>
        </p:txBody>
      </p:sp>
      <p:sp>
        <p:nvSpPr>
          <p:cNvPr id="9" name="矩形: 圆角 8">
            <a:extLst>
              <a:ext uri="{FF2B5EF4-FFF2-40B4-BE49-F238E27FC236}">
                <a16:creationId xmlns:a16="http://schemas.microsoft.com/office/drawing/2014/main" id="{DE2569CC-FA77-4D44-8731-F609B2DB338E}"/>
              </a:ext>
            </a:extLst>
          </p:cNvPr>
          <p:cNvSpPr/>
          <p:nvPr/>
        </p:nvSpPr>
        <p:spPr>
          <a:xfrm>
            <a:off x="757076" y="2828450"/>
            <a:ext cx="1090318" cy="36933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400" dirty="0"/>
              <a:t>C2C</a:t>
            </a:r>
            <a:r>
              <a:rPr lang="zh-CN" altLang="en-US" sz="1400" dirty="0"/>
              <a:t>交易</a:t>
            </a:r>
          </a:p>
        </p:txBody>
      </p:sp>
      <p:cxnSp>
        <p:nvCxnSpPr>
          <p:cNvPr id="11" name="直接箭头连接符 10">
            <a:extLst>
              <a:ext uri="{FF2B5EF4-FFF2-40B4-BE49-F238E27FC236}">
                <a16:creationId xmlns:a16="http://schemas.microsoft.com/office/drawing/2014/main" id="{AA0AF12C-D900-46EA-8384-32D060F89AD6}"/>
              </a:ext>
            </a:extLst>
          </p:cNvPr>
          <p:cNvCxnSpPr>
            <a:cxnSpLocks/>
            <a:stCxn id="7" idx="2"/>
            <a:endCxn id="9" idx="3"/>
          </p:cNvCxnSpPr>
          <p:nvPr/>
        </p:nvCxnSpPr>
        <p:spPr>
          <a:xfrm flipH="1">
            <a:off x="1847394" y="1612827"/>
            <a:ext cx="954989" cy="14002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文本框 11">
            <a:extLst>
              <a:ext uri="{FF2B5EF4-FFF2-40B4-BE49-F238E27FC236}">
                <a16:creationId xmlns:a16="http://schemas.microsoft.com/office/drawing/2014/main" id="{3AE171DC-307C-4197-A7DF-C490FA0445E2}"/>
              </a:ext>
            </a:extLst>
          </p:cNvPr>
          <p:cNvSpPr txBox="1"/>
          <p:nvPr/>
        </p:nvSpPr>
        <p:spPr>
          <a:xfrm>
            <a:off x="2188316" y="2290122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购买稳定币</a:t>
            </a:r>
          </a:p>
        </p:txBody>
      </p:sp>
      <p:sp>
        <p:nvSpPr>
          <p:cNvPr id="13" name="矩形 12">
            <a:extLst>
              <a:ext uri="{FF2B5EF4-FFF2-40B4-BE49-F238E27FC236}">
                <a16:creationId xmlns:a16="http://schemas.microsoft.com/office/drawing/2014/main" id="{32CA44EB-623F-44F6-B8F6-B0828E38A275}"/>
              </a:ext>
            </a:extLst>
          </p:cNvPr>
          <p:cNvSpPr/>
          <p:nvPr/>
        </p:nvSpPr>
        <p:spPr>
          <a:xfrm>
            <a:off x="4085077" y="2828450"/>
            <a:ext cx="930675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100" dirty="0"/>
              <a:t>稳定币账户</a:t>
            </a:r>
          </a:p>
        </p:txBody>
      </p:sp>
      <p:cxnSp>
        <p:nvCxnSpPr>
          <p:cNvPr id="14" name="直接箭头连接符 13">
            <a:extLst>
              <a:ext uri="{FF2B5EF4-FFF2-40B4-BE49-F238E27FC236}">
                <a16:creationId xmlns:a16="http://schemas.microsoft.com/office/drawing/2014/main" id="{755900DD-BDA5-4BD3-A00A-F4A31C47476C}"/>
              </a:ext>
            </a:extLst>
          </p:cNvPr>
          <p:cNvCxnSpPr>
            <a:cxnSpLocks/>
            <a:stCxn id="9" idx="3"/>
            <a:endCxn id="13" idx="1"/>
          </p:cNvCxnSpPr>
          <p:nvPr/>
        </p:nvCxnSpPr>
        <p:spPr>
          <a:xfrm>
            <a:off x="1847394" y="3013116"/>
            <a:ext cx="223768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接箭头连接符 18">
            <a:extLst>
              <a:ext uri="{FF2B5EF4-FFF2-40B4-BE49-F238E27FC236}">
                <a16:creationId xmlns:a16="http://schemas.microsoft.com/office/drawing/2014/main" id="{C7999736-F0B0-4F3B-93CF-7541982D6743}"/>
              </a:ext>
            </a:extLst>
          </p:cNvPr>
          <p:cNvCxnSpPr>
            <a:cxnSpLocks/>
            <a:stCxn id="7" idx="2"/>
            <a:endCxn id="13" idx="1"/>
          </p:cNvCxnSpPr>
          <p:nvPr/>
        </p:nvCxnSpPr>
        <p:spPr>
          <a:xfrm>
            <a:off x="2802383" y="1612827"/>
            <a:ext cx="1282694" cy="14002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文本框 22">
            <a:extLst>
              <a:ext uri="{FF2B5EF4-FFF2-40B4-BE49-F238E27FC236}">
                <a16:creationId xmlns:a16="http://schemas.microsoft.com/office/drawing/2014/main" id="{5F565A94-23A5-42AC-BB3F-D321B892B7B4}"/>
              </a:ext>
            </a:extLst>
          </p:cNvPr>
          <p:cNvSpPr txBox="1"/>
          <p:nvPr/>
        </p:nvSpPr>
        <p:spPr>
          <a:xfrm>
            <a:off x="5296882" y="2710222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兑换</a:t>
            </a:r>
          </a:p>
        </p:txBody>
      </p:sp>
      <p:sp>
        <p:nvSpPr>
          <p:cNvPr id="24" name="矩形 23">
            <a:extLst>
              <a:ext uri="{FF2B5EF4-FFF2-40B4-BE49-F238E27FC236}">
                <a16:creationId xmlns:a16="http://schemas.microsoft.com/office/drawing/2014/main" id="{065838A3-2F3A-4E26-8222-620AF66B07A6}"/>
              </a:ext>
            </a:extLst>
          </p:cNvPr>
          <p:cNvSpPr/>
          <p:nvPr/>
        </p:nvSpPr>
        <p:spPr>
          <a:xfrm>
            <a:off x="6119544" y="2828502"/>
            <a:ext cx="930675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dirty="0"/>
              <a:t>博彩币</a:t>
            </a:r>
          </a:p>
        </p:txBody>
      </p:sp>
      <p:sp>
        <p:nvSpPr>
          <p:cNvPr id="29" name="矩形: 圆角 28">
            <a:extLst>
              <a:ext uri="{FF2B5EF4-FFF2-40B4-BE49-F238E27FC236}">
                <a16:creationId xmlns:a16="http://schemas.microsoft.com/office/drawing/2014/main" id="{6F490419-5613-4F8F-87D6-7F5A59442D56}"/>
              </a:ext>
            </a:extLst>
          </p:cNvPr>
          <p:cNvSpPr/>
          <p:nvPr/>
        </p:nvSpPr>
        <p:spPr>
          <a:xfrm>
            <a:off x="7883107" y="2298291"/>
            <a:ext cx="1090318" cy="137785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dirty="0"/>
              <a:t>区块链博彩游戏</a:t>
            </a:r>
          </a:p>
        </p:txBody>
      </p:sp>
      <p:sp>
        <p:nvSpPr>
          <p:cNvPr id="34" name="文本框 33">
            <a:extLst>
              <a:ext uri="{FF2B5EF4-FFF2-40B4-BE49-F238E27FC236}">
                <a16:creationId xmlns:a16="http://schemas.microsoft.com/office/drawing/2014/main" id="{BED1012B-E532-4600-A376-B557DFB7678A}"/>
              </a:ext>
            </a:extLst>
          </p:cNvPr>
          <p:cNvSpPr txBox="1"/>
          <p:nvPr/>
        </p:nvSpPr>
        <p:spPr>
          <a:xfrm>
            <a:off x="4009030" y="1916492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稳定币提现</a:t>
            </a:r>
          </a:p>
        </p:txBody>
      </p:sp>
      <p:cxnSp>
        <p:nvCxnSpPr>
          <p:cNvPr id="35" name="直接箭头连接符 34">
            <a:extLst>
              <a:ext uri="{FF2B5EF4-FFF2-40B4-BE49-F238E27FC236}">
                <a16:creationId xmlns:a16="http://schemas.microsoft.com/office/drawing/2014/main" id="{A4BD0C30-B1E8-4310-8CFF-EE3FBD6517DF}"/>
              </a:ext>
            </a:extLst>
          </p:cNvPr>
          <p:cNvCxnSpPr>
            <a:cxnSpLocks/>
            <a:stCxn id="13" idx="0"/>
            <a:endCxn id="7" idx="3"/>
          </p:cNvCxnSpPr>
          <p:nvPr/>
        </p:nvCxnSpPr>
        <p:spPr>
          <a:xfrm flipH="1" flipV="1">
            <a:off x="3492471" y="1428161"/>
            <a:ext cx="1057944" cy="14002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接箭头连接符 38">
            <a:extLst>
              <a:ext uri="{FF2B5EF4-FFF2-40B4-BE49-F238E27FC236}">
                <a16:creationId xmlns:a16="http://schemas.microsoft.com/office/drawing/2014/main" id="{64628D38-F297-4A45-8E6B-EADA57C774F1}"/>
              </a:ext>
            </a:extLst>
          </p:cNvPr>
          <p:cNvCxnSpPr>
            <a:stCxn id="13" idx="3"/>
            <a:endCxn id="24" idx="1"/>
          </p:cNvCxnSpPr>
          <p:nvPr/>
        </p:nvCxnSpPr>
        <p:spPr>
          <a:xfrm>
            <a:off x="5015752" y="3013116"/>
            <a:ext cx="1103792" cy="52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接箭头连接符 40">
            <a:extLst>
              <a:ext uri="{FF2B5EF4-FFF2-40B4-BE49-F238E27FC236}">
                <a16:creationId xmlns:a16="http://schemas.microsoft.com/office/drawing/2014/main" id="{0FDBE482-9000-44A1-9160-DF684AAC56A7}"/>
              </a:ext>
            </a:extLst>
          </p:cNvPr>
          <p:cNvCxnSpPr>
            <a:cxnSpLocks/>
          </p:cNvCxnSpPr>
          <p:nvPr/>
        </p:nvCxnSpPr>
        <p:spPr>
          <a:xfrm flipV="1">
            <a:off x="7093257" y="2920783"/>
            <a:ext cx="777758" cy="81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文本框 42">
            <a:extLst>
              <a:ext uri="{FF2B5EF4-FFF2-40B4-BE49-F238E27FC236}">
                <a16:creationId xmlns:a16="http://schemas.microsoft.com/office/drawing/2014/main" id="{E540B9A1-3638-4EC0-8158-2731C556971B}"/>
              </a:ext>
            </a:extLst>
          </p:cNvPr>
          <p:cNvSpPr txBox="1"/>
          <p:nvPr/>
        </p:nvSpPr>
        <p:spPr>
          <a:xfrm>
            <a:off x="7194006" y="2643784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下注</a:t>
            </a:r>
          </a:p>
        </p:txBody>
      </p:sp>
      <p:sp>
        <p:nvSpPr>
          <p:cNvPr id="44" name="文本框 43">
            <a:extLst>
              <a:ext uri="{FF2B5EF4-FFF2-40B4-BE49-F238E27FC236}">
                <a16:creationId xmlns:a16="http://schemas.microsoft.com/office/drawing/2014/main" id="{CE11A39E-1296-4640-82F5-D25F02943663}"/>
              </a:ext>
            </a:extLst>
          </p:cNvPr>
          <p:cNvSpPr txBox="1"/>
          <p:nvPr/>
        </p:nvSpPr>
        <p:spPr>
          <a:xfrm>
            <a:off x="7209956" y="3162678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奖励</a:t>
            </a:r>
          </a:p>
        </p:txBody>
      </p:sp>
      <p:sp>
        <p:nvSpPr>
          <p:cNvPr id="45" name="文本框 44">
            <a:extLst>
              <a:ext uri="{FF2B5EF4-FFF2-40B4-BE49-F238E27FC236}">
                <a16:creationId xmlns:a16="http://schemas.microsoft.com/office/drawing/2014/main" id="{23E838D1-35E2-40F7-8466-3EA71FB0DF69}"/>
              </a:ext>
            </a:extLst>
          </p:cNvPr>
          <p:cNvSpPr txBox="1"/>
          <p:nvPr/>
        </p:nvSpPr>
        <p:spPr>
          <a:xfrm>
            <a:off x="6030883" y="1271546"/>
            <a:ext cx="2926686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/>
              <a:t>博彩平行链</a:t>
            </a:r>
          </a:p>
        </p:txBody>
      </p:sp>
      <p:sp>
        <p:nvSpPr>
          <p:cNvPr id="61" name="文本框 60">
            <a:extLst>
              <a:ext uri="{FF2B5EF4-FFF2-40B4-BE49-F238E27FC236}">
                <a16:creationId xmlns:a16="http://schemas.microsoft.com/office/drawing/2014/main" id="{5389B45B-4B68-406D-9DAC-B9A9E1855754}"/>
              </a:ext>
            </a:extLst>
          </p:cNvPr>
          <p:cNvSpPr txBox="1"/>
          <p:nvPr/>
        </p:nvSpPr>
        <p:spPr>
          <a:xfrm>
            <a:off x="757075" y="661446"/>
            <a:ext cx="2735397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zh-CN" altLang="en-US" dirty="0"/>
              <a:t>博彩网站</a:t>
            </a:r>
          </a:p>
        </p:txBody>
      </p:sp>
      <p:sp>
        <p:nvSpPr>
          <p:cNvPr id="62" name="文本框 61">
            <a:extLst>
              <a:ext uri="{FF2B5EF4-FFF2-40B4-BE49-F238E27FC236}">
                <a16:creationId xmlns:a16="http://schemas.microsoft.com/office/drawing/2014/main" id="{537CB155-C562-4AEC-9E90-6F52CE721099}"/>
              </a:ext>
            </a:extLst>
          </p:cNvPr>
          <p:cNvSpPr txBox="1"/>
          <p:nvPr/>
        </p:nvSpPr>
        <p:spPr>
          <a:xfrm>
            <a:off x="2832520" y="2041879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充值</a:t>
            </a:r>
          </a:p>
        </p:txBody>
      </p:sp>
      <p:cxnSp>
        <p:nvCxnSpPr>
          <p:cNvPr id="63" name="直接箭头连接符 62">
            <a:extLst>
              <a:ext uri="{FF2B5EF4-FFF2-40B4-BE49-F238E27FC236}">
                <a16:creationId xmlns:a16="http://schemas.microsoft.com/office/drawing/2014/main" id="{EB63C02D-3FBC-4D8F-B00C-810845DB9589}"/>
              </a:ext>
            </a:extLst>
          </p:cNvPr>
          <p:cNvCxnSpPr>
            <a:cxnSpLocks/>
          </p:cNvCxnSpPr>
          <p:nvPr/>
        </p:nvCxnSpPr>
        <p:spPr>
          <a:xfrm flipH="1">
            <a:off x="7041341" y="3127233"/>
            <a:ext cx="82967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文本框 69">
            <a:extLst>
              <a:ext uri="{FF2B5EF4-FFF2-40B4-BE49-F238E27FC236}">
                <a16:creationId xmlns:a16="http://schemas.microsoft.com/office/drawing/2014/main" id="{F3D3215B-F7C1-4456-B367-6E4F0C325BE2}"/>
              </a:ext>
            </a:extLst>
          </p:cNvPr>
          <p:cNvSpPr txBox="1"/>
          <p:nvPr/>
        </p:nvSpPr>
        <p:spPr>
          <a:xfrm>
            <a:off x="4085077" y="661446"/>
            <a:ext cx="4872492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/>
              <a:t>比特元主链</a:t>
            </a:r>
          </a:p>
        </p:txBody>
      </p:sp>
      <p:sp>
        <p:nvSpPr>
          <p:cNvPr id="79" name="文本框 78">
            <a:extLst>
              <a:ext uri="{FF2B5EF4-FFF2-40B4-BE49-F238E27FC236}">
                <a16:creationId xmlns:a16="http://schemas.microsoft.com/office/drawing/2014/main" id="{9FE4CC7F-D6FF-43B6-967D-17C780214BE0}"/>
              </a:ext>
            </a:extLst>
          </p:cNvPr>
          <p:cNvSpPr txBox="1"/>
          <p:nvPr/>
        </p:nvSpPr>
        <p:spPr>
          <a:xfrm>
            <a:off x="2816596" y="2710221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充值</a:t>
            </a:r>
          </a:p>
        </p:txBody>
      </p:sp>
      <p:cxnSp>
        <p:nvCxnSpPr>
          <p:cNvPr id="86" name="直接箭头连接符 85">
            <a:extLst>
              <a:ext uri="{FF2B5EF4-FFF2-40B4-BE49-F238E27FC236}">
                <a16:creationId xmlns:a16="http://schemas.microsoft.com/office/drawing/2014/main" id="{E24B0955-335A-45A9-8D8F-4EFF542AF9D4}"/>
              </a:ext>
            </a:extLst>
          </p:cNvPr>
          <p:cNvCxnSpPr/>
          <p:nvPr/>
        </p:nvCxnSpPr>
        <p:spPr>
          <a:xfrm flipH="1">
            <a:off x="8957569" y="2828450"/>
            <a:ext cx="91966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7" name="文本框 86">
            <a:extLst>
              <a:ext uri="{FF2B5EF4-FFF2-40B4-BE49-F238E27FC236}">
                <a16:creationId xmlns:a16="http://schemas.microsoft.com/office/drawing/2014/main" id="{FAD952BB-2ABD-4822-80E2-39273D7A5A7D}"/>
              </a:ext>
            </a:extLst>
          </p:cNvPr>
          <p:cNvSpPr txBox="1"/>
          <p:nvPr/>
        </p:nvSpPr>
        <p:spPr>
          <a:xfrm>
            <a:off x="8922057" y="2465295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注入初始资金</a:t>
            </a:r>
          </a:p>
        </p:txBody>
      </p:sp>
      <p:cxnSp>
        <p:nvCxnSpPr>
          <p:cNvPr id="89" name="直接箭头连接符 88">
            <a:extLst>
              <a:ext uri="{FF2B5EF4-FFF2-40B4-BE49-F238E27FC236}">
                <a16:creationId xmlns:a16="http://schemas.microsoft.com/office/drawing/2014/main" id="{8470370E-1C68-4413-9ACD-56ACA3AA9F6A}"/>
              </a:ext>
            </a:extLst>
          </p:cNvPr>
          <p:cNvCxnSpPr/>
          <p:nvPr/>
        </p:nvCxnSpPr>
        <p:spPr>
          <a:xfrm>
            <a:off x="8957569" y="3100532"/>
            <a:ext cx="91966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文本框 89">
            <a:extLst>
              <a:ext uri="{FF2B5EF4-FFF2-40B4-BE49-F238E27FC236}">
                <a16:creationId xmlns:a16="http://schemas.microsoft.com/office/drawing/2014/main" id="{1B8C9523-2E94-4765-9530-69470E82B6C3}"/>
              </a:ext>
            </a:extLst>
          </p:cNvPr>
          <p:cNvSpPr txBox="1"/>
          <p:nvPr/>
        </p:nvSpPr>
        <p:spPr>
          <a:xfrm>
            <a:off x="8941695" y="3194843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手续费等抽水</a:t>
            </a:r>
          </a:p>
        </p:txBody>
      </p:sp>
      <p:sp>
        <p:nvSpPr>
          <p:cNvPr id="91" name="文本框 90">
            <a:extLst>
              <a:ext uri="{FF2B5EF4-FFF2-40B4-BE49-F238E27FC236}">
                <a16:creationId xmlns:a16="http://schemas.microsoft.com/office/drawing/2014/main" id="{EB8DFD4E-43A5-4098-AC75-3A67276CF562}"/>
              </a:ext>
            </a:extLst>
          </p:cNvPr>
          <p:cNvSpPr txBox="1"/>
          <p:nvPr/>
        </p:nvSpPr>
        <p:spPr>
          <a:xfrm>
            <a:off x="957294" y="4270629"/>
            <a:ext cx="10147177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400" dirty="0"/>
              <a:t>1.</a:t>
            </a:r>
            <a:r>
              <a:rPr lang="zh-CN" altLang="en-US" sz="1400" dirty="0"/>
              <a:t>博彩网站为用户提供</a:t>
            </a:r>
            <a:r>
              <a:rPr lang="en-US" altLang="zh-CN" sz="1400" dirty="0"/>
              <a:t>C2C</a:t>
            </a:r>
            <a:r>
              <a:rPr lang="zh-CN" altLang="en-US" sz="1400" dirty="0"/>
              <a:t>交易渠道，供用户使用法币购买稳定币。</a:t>
            </a:r>
            <a:endParaRPr lang="en-US" altLang="zh-CN" sz="1400" dirty="0"/>
          </a:p>
          <a:p>
            <a:r>
              <a:rPr lang="en-US" altLang="zh-CN" sz="1400" dirty="0"/>
              <a:t>2.</a:t>
            </a:r>
            <a:r>
              <a:rPr lang="zh-CN" altLang="en-US" sz="1400" dirty="0"/>
              <a:t>博彩网站为用户分配并管理主链地址账户，用户充值的稳定币打入该</a:t>
            </a:r>
            <a:r>
              <a:rPr lang="en-US" altLang="zh-CN" sz="1400" dirty="0"/>
              <a:t>BTY</a:t>
            </a:r>
            <a:r>
              <a:rPr lang="zh-CN" altLang="en-US" sz="1400" dirty="0"/>
              <a:t>地址账户。</a:t>
            </a:r>
            <a:endParaRPr lang="en-US" altLang="zh-CN" sz="1400" dirty="0"/>
          </a:p>
          <a:p>
            <a:r>
              <a:rPr lang="en-US" altLang="zh-CN" sz="1400" dirty="0"/>
              <a:t>3.</a:t>
            </a:r>
            <a:r>
              <a:rPr lang="zh-CN" altLang="en-US" sz="1400" dirty="0"/>
              <a:t>用户可以将主链账户中的稳定币转出到私有的主链账户地址，进行稳定币提现。</a:t>
            </a:r>
            <a:endParaRPr lang="en-US" altLang="zh-CN" sz="1400" dirty="0"/>
          </a:p>
          <a:p>
            <a:r>
              <a:rPr lang="en-US" altLang="zh-CN" sz="1400" dirty="0"/>
              <a:t>4.</a:t>
            </a:r>
            <a:r>
              <a:rPr lang="zh-CN" altLang="en-US" sz="1400" dirty="0"/>
              <a:t>用户可以将主链账户中的稳定币通过</a:t>
            </a:r>
            <a:r>
              <a:rPr lang="en-US" altLang="zh-CN" sz="1400" dirty="0"/>
              <a:t>C2C</a:t>
            </a:r>
            <a:r>
              <a:rPr lang="zh-CN" altLang="en-US" sz="1400" dirty="0"/>
              <a:t>交易渠道卖出为法币，进行法币提现。</a:t>
            </a:r>
            <a:endParaRPr lang="en-US" altLang="zh-CN" sz="1400" dirty="0"/>
          </a:p>
          <a:p>
            <a:r>
              <a:rPr lang="en-US" altLang="zh-CN" sz="1400" dirty="0"/>
              <a:t>5.</a:t>
            </a:r>
            <a:r>
              <a:rPr lang="zh-CN" altLang="en-US" sz="1400" dirty="0"/>
              <a:t>用户通过博彩网站的操作界面，将稳定币兑换成博彩币，博彩网站代用户管理平行链账户及博彩币资产。</a:t>
            </a:r>
            <a:endParaRPr lang="en-US" altLang="zh-CN" sz="1400" dirty="0"/>
          </a:p>
          <a:p>
            <a:r>
              <a:rPr lang="en-US" altLang="zh-CN" sz="1400" dirty="0"/>
              <a:t>6.</a:t>
            </a:r>
            <a:r>
              <a:rPr lang="zh-CN" altLang="en-US" sz="1400" dirty="0"/>
              <a:t>用户通过博彩网站的操作界面参与区块链博彩游戏、进行下注，博彩网站代用户将博彩币筹码下注到平行链游戏合约、参与游戏、赢取奖励。</a:t>
            </a:r>
            <a:endParaRPr lang="en-US" altLang="zh-CN" sz="1400" dirty="0"/>
          </a:p>
          <a:p>
            <a:r>
              <a:rPr lang="en-US" altLang="zh-CN" sz="1400" dirty="0"/>
              <a:t>7.</a:t>
            </a:r>
            <a:r>
              <a:rPr lang="zh-CN" altLang="en-US" sz="1400" dirty="0"/>
              <a:t>用户可以将博彩币兑换为稳定币到主链地址账户，进行提现操作。</a:t>
            </a:r>
            <a:endParaRPr lang="en-US" altLang="zh-CN" sz="1400" dirty="0"/>
          </a:p>
          <a:p>
            <a:r>
              <a:rPr lang="en-US" altLang="zh-CN" sz="1400" dirty="0"/>
              <a:t>8.</a:t>
            </a:r>
            <a:r>
              <a:rPr lang="zh-CN" altLang="en-US" sz="1400" dirty="0"/>
              <a:t>博彩网站维护资金池，</a:t>
            </a:r>
            <a:r>
              <a:rPr lang="en-US" altLang="zh-CN" sz="1400" dirty="0"/>
              <a:t>(1)</a:t>
            </a:r>
            <a:r>
              <a:rPr lang="zh-CN" altLang="en-US" sz="1400" dirty="0"/>
              <a:t>为稳定币的</a:t>
            </a:r>
            <a:r>
              <a:rPr lang="en-US" altLang="zh-CN" sz="1400" dirty="0"/>
              <a:t>C2C</a:t>
            </a:r>
            <a:r>
              <a:rPr lang="zh-CN" altLang="en-US" sz="1400" dirty="0"/>
              <a:t>交易提供流动性，做市。（</a:t>
            </a:r>
            <a:r>
              <a:rPr lang="en-US" altLang="zh-CN" sz="1400" dirty="0"/>
              <a:t>2</a:t>
            </a:r>
            <a:r>
              <a:rPr lang="zh-CN" altLang="en-US" sz="1400" dirty="0"/>
              <a:t>）为博彩游戏注入初始资金（比如老虎机游戏，需要有初始资金）。（</a:t>
            </a:r>
            <a:r>
              <a:rPr lang="en-US" altLang="zh-CN" sz="1400" dirty="0"/>
              <a:t>3</a:t>
            </a:r>
            <a:r>
              <a:rPr lang="zh-CN" altLang="en-US" sz="1400" dirty="0"/>
              <a:t>）从游戏手续费及作为对手方赢取的收益中进行抽水。</a:t>
            </a:r>
            <a:endParaRPr lang="en-US" altLang="zh-CN" sz="1400" dirty="0"/>
          </a:p>
        </p:txBody>
      </p:sp>
      <p:cxnSp>
        <p:nvCxnSpPr>
          <p:cNvPr id="92" name="直接箭头连接符 91">
            <a:extLst>
              <a:ext uri="{FF2B5EF4-FFF2-40B4-BE49-F238E27FC236}">
                <a16:creationId xmlns:a16="http://schemas.microsoft.com/office/drawing/2014/main" id="{4210F80D-2CF9-4AAC-BF80-1567620CCAB4}"/>
              </a:ext>
            </a:extLst>
          </p:cNvPr>
          <p:cNvCxnSpPr>
            <a:cxnSpLocks/>
          </p:cNvCxnSpPr>
          <p:nvPr/>
        </p:nvCxnSpPr>
        <p:spPr>
          <a:xfrm flipH="1" flipV="1">
            <a:off x="1869484" y="3180501"/>
            <a:ext cx="2184249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文本框 94">
            <a:extLst>
              <a:ext uri="{FF2B5EF4-FFF2-40B4-BE49-F238E27FC236}">
                <a16:creationId xmlns:a16="http://schemas.microsoft.com/office/drawing/2014/main" id="{1FA42774-F7D1-4553-BC4B-32A14CC4464C}"/>
              </a:ext>
            </a:extLst>
          </p:cNvPr>
          <p:cNvSpPr txBox="1"/>
          <p:nvPr/>
        </p:nvSpPr>
        <p:spPr>
          <a:xfrm>
            <a:off x="2809587" y="3159151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卖出</a:t>
            </a:r>
          </a:p>
        </p:txBody>
      </p:sp>
      <p:cxnSp>
        <p:nvCxnSpPr>
          <p:cNvPr id="96" name="直接箭头连接符 95">
            <a:extLst>
              <a:ext uri="{FF2B5EF4-FFF2-40B4-BE49-F238E27FC236}">
                <a16:creationId xmlns:a16="http://schemas.microsoft.com/office/drawing/2014/main" id="{A03EE5E3-BCEE-491F-A868-73DF82DBEAE9}"/>
              </a:ext>
            </a:extLst>
          </p:cNvPr>
          <p:cNvCxnSpPr>
            <a:cxnSpLocks/>
            <a:stCxn id="9" idx="0"/>
            <a:endCxn id="7" idx="1"/>
          </p:cNvCxnSpPr>
          <p:nvPr/>
        </p:nvCxnSpPr>
        <p:spPr>
          <a:xfrm flipV="1">
            <a:off x="1302235" y="1428161"/>
            <a:ext cx="810059" cy="14002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文本框 98">
            <a:extLst>
              <a:ext uri="{FF2B5EF4-FFF2-40B4-BE49-F238E27FC236}">
                <a16:creationId xmlns:a16="http://schemas.microsoft.com/office/drawing/2014/main" id="{8EE9C5D4-5FC3-44C6-A0CA-30998AAFC735}"/>
              </a:ext>
            </a:extLst>
          </p:cNvPr>
          <p:cNvSpPr txBox="1"/>
          <p:nvPr/>
        </p:nvSpPr>
        <p:spPr>
          <a:xfrm>
            <a:off x="1045428" y="1916493"/>
            <a:ext cx="8002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法币提现</a:t>
            </a:r>
          </a:p>
        </p:txBody>
      </p:sp>
      <p:cxnSp>
        <p:nvCxnSpPr>
          <p:cNvPr id="101" name="连接符: 肘形 100">
            <a:extLst>
              <a:ext uri="{FF2B5EF4-FFF2-40B4-BE49-F238E27FC236}">
                <a16:creationId xmlns:a16="http://schemas.microsoft.com/office/drawing/2014/main" id="{7B048D57-83DB-4E49-BD7E-AC40FA59B7A0}"/>
              </a:ext>
            </a:extLst>
          </p:cNvPr>
          <p:cNvCxnSpPr>
            <a:stCxn id="6" idx="2"/>
            <a:endCxn id="9" idx="2"/>
          </p:cNvCxnSpPr>
          <p:nvPr/>
        </p:nvCxnSpPr>
        <p:spPr>
          <a:xfrm rot="5400000">
            <a:off x="5813763" y="-1331027"/>
            <a:ext cx="17281" cy="9040336"/>
          </a:xfrm>
          <a:prstGeom prst="bentConnector3">
            <a:avLst>
              <a:gd name="adj1" fmla="val 383734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文本框 102">
            <a:extLst>
              <a:ext uri="{FF2B5EF4-FFF2-40B4-BE49-F238E27FC236}">
                <a16:creationId xmlns:a16="http://schemas.microsoft.com/office/drawing/2014/main" id="{7C41CDDC-1B06-4601-95B9-108FD5074B43}"/>
              </a:ext>
            </a:extLst>
          </p:cNvPr>
          <p:cNvSpPr txBox="1"/>
          <p:nvPr/>
        </p:nvSpPr>
        <p:spPr>
          <a:xfrm>
            <a:off x="5268405" y="3569092"/>
            <a:ext cx="141577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做市，提供流动性</a:t>
            </a:r>
          </a:p>
        </p:txBody>
      </p:sp>
    </p:spTree>
    <p:extLst>
      <p:ext uri="{BB962C8B-B14F-4D97-AF65-F5344CB8AC3E}">
        <p14:creationId xmlns:p14="http://schemas.microsoft.com/office/powerpoint/2010/main" val="9959498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17453580-7C1B-4B13-9361-2DB2BC3DEBD1}"/>
              </a:ext>
            </a:extLst>
          </p:cNvPr>
          <p:cNvSpPr txBox="1"/>
          <p:nvPr/>
        </p:nvSpPr>
        <p:spPr>
          <a:xfrm>
            <a:off x="1066112" y="1811922"/>
            <a:ext cx="979804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/>
              <a:t>1.</a:t>
            </a:r>
            <a:r>
              <a:rPr lang="zh-CN" altLang="en-US" dirty="0"/>
              <a:t>稳定币作为</a:t>
            </a:r>
            <a:r>
              <a:rPr lang="en-US" altLang="zh-CN" dirty="0"/>
              <a:t>BTY</a:t>
            </a:r>
            <a:r>
              <a:rPr lang="zh-CN" altLang="en-US" dirty="0"/>
              <a:t>主链上发布的一个</a:t>
            </a:r>
            <a:r>
              <a:rPr lang="en-US" altLang="zh-CN" dirty="0"/>
              <a:t>TOKEN</a:t>
            </a:r>
            <a:r>
              <a:rPr lang="zh-CN" altLang="en-US" dirty="0"/>
              <a:t>，可以和博彩币（游戏币）之间进行固定比例的兑换。</a:t>
            </a:r>
            <a:endParaRPr lang="en-US" altLang="zh-CN" dirty="0"/>
          </a:p>
          <a:p>
            <a:r>
              <a:rPr lang="en-US" altLang="zh-CN" dirty="0"/>
              <a:t>2.</a:t>
            </a:r>
            <a:r>
              <a:rPr lang="zh-CN" altLang="en-US" dirty="0"/>
              <a:t>稳定币也可以支持通过</a:t>
            </a:r>
            <a:r>
              <a:rPr lang="en-US" altLang="zh-CN" dirty="0"/>
              <a:t>Trade</a:t>
            </a:r>
            <a:r>
              <a:rPr lang="zh-CN" altLang="en-US" dirty="0"/>
              <a:t>合约和其他</a:t>
            </a:r>
            <a:r>
              <a:rPr lang="en-US" altLang="zh-CN" dirty="0"/>
              <a:t>Token</a:t>
            </a:r>
            <a:r>
              <a:rPr lang="zh-CN" altLang="en-US" dirty="0"/>
              <a:t>之间的市场交易，作为价值锚定的媒介。</a:t>
            </a:r>
            <a:endParaRPr lang="en-US" altLang="zh-CN" dirty="0"/>
          </a:p>
          <a:p>
            <a:r>
              <a:rPr lang="en-US" altLang="zh-CN" dirty="0"/>
              <a:t>3.</a:t>
            </a:r>
            <a:r>
              <a:rPr lang="zh-CN" altLang="en-US" dirty="0"/>
              <a:t>用户可以持有稳定币，或者通过</a:t>
            </a:r>
            <a:r>
              <a:rPr lang="en-US" altLang="zh-CN" dirty="0"/>
              <a:t>C2C</a:t>
            </a:r>
            <a:r>
              <a:rPr lang="zh-CN" altLang="en-US" dirty="0"/>
              <a:t>交易、交易所交易等途径进行变现。</a:t>
            </a:r>
            <a:endParaRPr lang="en-US" altLang="zh-CN" dirty="0"/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8A3A0A84-F0F0-4564-90F9-40C57ED4AA49}"/>
              </a:ext>
            </a:extLst>
          </p:cNvPr>
          <p:cNvSpPr txBox="1"/>
          <p:nvPr/>
        </p:nvSpPr>
        <p:spPr>
          <a:xfrm>
            <a:off x="0" y="0"/>
            <a:ext cx="48013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区块链博彩的价值流转体系</a:t>
            </a:r>
            <a:r>
              <a:rPr lang="en-US" altLang="zh-CN" dirty="0"/>
              <a:t>—</a:t>
            </a:r>
            <a:r>
              <a:rPr lang="zh-CN" altLang="en-US" dirty="0"/>
              <a:t>稳定币、博彩币</a:t>
            </a:r>
          </a:p>
        </p:txBody>
      </p:sp>
      <p:sp>
        <p:nvSpPr>
          <p:cNvPr id="6" name="文本框 5">
            <a:extLst>
              <a:ext uri="{FF2B5EF4-FFF2-40B4-BE49-F238E27FC236}">
                <a16:creationId xmlns:a16="http://schemas.microsoft.com/office/drawing/2014/main" id="{64045950-ACAD-47A4-8ABB-BA5527316D0D}"/>
              </a:ext>
            </a:extLst>
          </p:cNvPr>
          <p:cNvSpPr txBox="1"/>
          <p:nvPr/>
        </p:nvSpPr>
        <p:spPr>
          <a:xfrm rot="20250841">
            <a:off x="4131900" y="4122749"/>
            <a:ext cx="13388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>
                <a:solidFill>
                  <a:srgbClr val="FF0000"/>
                </a:solidFill>
              </a:rPr>
              <a:t>请大家补充</a:t>
            </a:r>
          </a:p>
        </p:txBody>
      </p:sp>
    </p:spTree>
    <p:extLst>
      <p:ext uri="{BB962C8B-B14F-4D97-AF65-F5344CB8AC3E}">
        <p14:creationId xmlns:p14="http://schemas.microsoft.com/office/powerpoint/2010/main" val="30373446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图片 3">
            <a:extLst>
              <a:ext uri="{FF2B5EF4-FFF2-40B4-BE49-F238E27FC236}">
                <a16:creationId xmlns:a16="http://schemas.microsoft.com/office/drawing/2014/main" id="{BDFDA358-2B53-4B22-965D-DCFEC2A5EB0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619937" y="1571309"/>
            <a:ext cx="6778351" cy="4307489"/>
          </a:xfrm>
          <a:prstGeom prst="rect">
            <a:avLst/>
          </a:prstGeom>
        </p:spPr>
      </p:pic>
      <p:sp>
        <p:nvSpPr>
          <p:cNvPr id="5" name="文本框 4">
            <a:extLst>
              <a:ext uri="{FF2B5EF4-FFF2-40B4-BE49-F238E27FC236}">
                <a16:creationId xmlns:a16="http://schemas.microsoft.com/office/drawing/2014/main" id="{896E1964-750C-45EB-B400-61DE784BA123}"/>
              </a:ext>
            </a:extLst>
          </p:cNvPr>
          <p:cNvSpPr txBox="1"/>
          <p:nvPr/>
        </p:nvSpPr>
        <p:spPr>
          <a:xfrm>
            <a:off x="0" y="0"/>
            <a:ext cx="30700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区块链老虎机游戏</a:t>
            </a:r>
            <a:r>
              <a:rPr lang="en-US" altLang="zh-CN" dirty="0"/>
              <a:t>-</a:t>
            </a:r>
            <a:r>
              <a:rPr lang="zh-CN" altLang="en-US" dirty="0"/>
              <a:t>效果参考</a:t>
            </a:r>
          </a:p>
        </p:txBody>
      </p:sp>
      <p:sp>
        <p:nvSpPr>
          <p:cNvPr id="3" name="矩形 2">
            <a:extLst>
              <a:ext uri="{FF2B5EF4-FFF2-40B4-BE49-F238E27FC236}">
                <a16:creationId xmlns:a16="http://schemas.microsoft.com/office/drawing/2014/main" id="{BE164501-9241-43D6-A95E-411F557E5D7F}"/>
              </a:ext>
            </a:extLst>
          </p:cNvPr>
          <p:cNvSpPr/>
          <p:nvPr/>
        </p:nvSpPr>
        <p:spPr>
          <a:xfrm>
            <a:off x="2619937" y="722280"/>
            <a:ext cx="616162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>
                <a:solidFill>
                  <a:srgbClr val="222222"/>
                </a:solidFill>
                <a:latin typeface="Verdana" panose="020B0604030504040204" pitchFamily="34" charset="0"/>
              </a:rPr>
              <a:t>参考以太坊上的老虎机游戏 </a:t>
            </a:r>
            <a:r>
              <a:rPr lang="en-US" altLang="zh-CN" dirty="0">
                <a:solidFill>
                  <a:srgbClr val="222222"/>
                </a:solidFill>
                <a:latin typeface="Verdana" panose="020B0604030504040204" pitchFamily="34" charset="0"/>
              </a:rPr>
              <a:t>https://fair.game/detail/15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4348836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>
            <a:extLst>
              <a:ext uri="{FF2B5EF4-FFF2-40B4-BE49-F238E27FC236}">
                <a16:creationId xmlns:a16="http://schemas.microsoft.com/office/drawing/2014/main" id="{127922D0-481A-44E1-986D-F6CA77437BCF}"/>
              </a:ext>
            </a:extLst>
          </p:cNvPr>
          <p:cNvSpPr/>
          <p:nvPr/>
        </p:nvSpPr>
        <p:spPr>
          <a:xfrm>
            <a:off x="3477088" y="767916"/>
            <a:ext cx="4953740" cy="4262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老虎机游戏合约</a:t>
            </a:r>
          </a:p>
        </p:txBody>
      </p:sp>
      <p:sp>
        <p:nvSpPr>
          <p:cNvPr id="5" name="矩形 4">
            <a:extLst>
              <a:ext uri="{FF2B5EF4-FFF2-40B4-BE49-F238E27FC236}">
                <a16:creationId xmlns:a16="http://schemas.microsoft.com/office/drawing/2014/main" id="{4A26C65C-198E-4240-BF95-11CC501F3016}"/>
              </a:ext>
            </a:extLst>
          </p:cNvPr>
          <p:cNvSpPr/>
          <p:nvPr/>
        </p:nvSpPr>
        <p:spPr>
          <a:xfrm>
            <a:off x="7196831" y="1845643"/>
            <a:ext cx="1233997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总资金池</a:t>
            </a:r>
          </a:p>
        </p:txBody>
      </p:sp>
      <p:sp>
        <p:nvSpPr>
          <p:cNvPr id="6" name="矩形 5">
            <a:extLst>
              <a:ext uri="{FF2B5EF4-FFF2-40B4-BE49-F238E27FC236}">
                <a16:creationId xmlns:a16="http://schemas.microsoft.com/office/drawing/2014/main" id="{32EEBCE3-D4FF-4331-B848-158A36B87410}"/>
              </a:ext>
            </a:extLst>
          </p:cNvPr>
          <p:cNvSpPr/>
          <p:nvPr/>
        </p:nvSpPr>
        <p:spPr>
          <a:xfrm>
            <a:off x="1189608" y="767916"/>
            <a:ext cx="878890" cy="43056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用户</a:t>
            </a:r>
          </a:p>
        </p:txBody>
      </p:sp>
      <p:cxnSp>
        <p:nvCxnSpPr>
          <p:cNvPr id="8" name="直接箭头连接符 7">
            <a:extLst>
              <a:ext uri="{FF2B5EF4-FFF2-40B4-BE49-F238E27FC236}">
                <a16:creationId xmlns:a16="http://schemas.microsoft.com/office/drawing/2014/main" id="{C7E93E23-914D-4B56-B87F-E24E3E447991}"/>
              </a:ext>
            </a:extLst>
          </p:cNvPr>
          <p:cNvCxnSpPr>
            <a:cxnSpLocks/>
            <a:stCxn id="6" idx="3"/>
            <a:endCxn id="4" idx="1"/>
          </p:cNvCxnSpPr>
          <p:nvPr/>
        </p:nvCxnSpPr>
        <p:spPr>
          <a:xfrm flipV="1">
            <a:off x="2068498" y="981050"/>
            <a:ext cx="1408590" cy="215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文本框 8">
            <a:extLst>
              <a:ext uri="{FF2B5EF4-FFF2-40B4-BE49-F238E27FC236}">
                <a16:creationId xmlns:a16="http://schemas.microsoft.com/office/drawing/2014/main" id="{C607B8E1-3079-48E8-A3FE-43EFAB634319}"/>
              </a:ext>
            </a:extLst>
          </p:cNvPr>
          <p:cNvSpPr txBox="1"/>
          <p:nvPr/>
        </p:nvSpPr>
        <p:spPr>
          <a:xfrm>
            <a:off x="2336058" y="673271"/>
            <a:ext cx="90281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创建游戏</a:t>
            </a:r>
          </a:p>
        </p:txBody>
      </p:sp>
      <p:sp>
        <p:nvSpPr>
          <p:cNvPr id="10" name="矩形 9">
            <a:extLst>
              <a:ext uri="{FF2B5EF4-FFF2-40B4-BE49-F238E27FC236}">
                <a16:creationId xmlns:a16="http://schemas.microsoft.com/office/drawing/2014/main" id="{324EFBED-2053-4323-B583-ABE656F93755}"/>
              </a:ext>
            </a:extLst>
          </p:cNvPr>
          <p:cNvSpPr/>
          <p:nvPr/>
        </p:nvSpPr>
        <p:spPr>
          <a:xfrm>
            <a:off x="9601199" y="767915"/>
            <a:ext cx="1233997" cy="42626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盈利账户</a:t>
            </a:r>
          </a:p>
        </p:txBody>
      </p:sp>
      <p:cxnSp>
        <p:nvCxnSpPr>
          <p:cNvPr id="12" name="直接箭头连接符 11">
            <a:extLst>
              <a:ext uri="{FF2B5EF4-FFF2-40B4-BE49-F238E27FC236}">
                <a16:creationId xmlns:a16="http://schemas.microsoft.com/office/drawing/2014/main" id="{5E89F46C-8E64-4898-9869-74C348144641}"/>
              </a:ext>
            </a:extLst>
          </p:cNvPr>
          <p:cNvCxnSpPr>
            <a:cxnSpLocks/>
            <a:stCxn id="5" idx="3"/>
            <a:endCxn id="10" idx="2"/>
          </p:cNvCxnSpPr>
          <p:nvPr/>
        </p:nvCxnSpPr>
        <p:spPr>
          <a:xfrm flipV="1">
            <a:off x="8430828" y="1194182"/>
            <a:ext cx="1787370" cy="83612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文本框 12">
            <a:extLst>
              <a:ext uri="{FF2B5EF4-FFF2-40B4-BE49-F238E27FC236}">
                <a16:creationId xmlns:a16="http://schemas.microsoft.com/office/drawing/2014/main" id="{72DE7084-3221-4AB8-AD9C-F735C473B129}"/>
              </a:ext>
            </a:extLst>
          </p:cNvPr>
          <p:cNvSpPr txBox="1"/>
          <p:nvPr/>
        </p:nvSpPr>
        <p:spPr>
          <a:xfrm>
            <a:off x="9251291" y="1620449"/>
            <a:ext cx="5437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抽水</a:t>
            </a:r>
          </a:p>
        </p:txBody>
      </p:sp>
      <p:cxnSp>
        <p:nvCxnSpPr>
          <p:cNvPr id="15" name="直接箭头连接符 14">
            <a:extLst>
              <a:ext uri="{FF2B5EF4-FFF2-40B4-BE49-F238E27FC236}">
                <a16:creationId xmlns:a16="http://schemas.microsoft.com/office/drawing/2014/main" id="{CA32C605-8AAB-4540-9069-CC1038ADC0A3}"/>
              </a:ext>
            </a:extLst>
          </p:cNvPr>
          <p:cNvCxnSpPr>
            <a:cxnSpLocks/>
          </p:cNvCxnSpPr>
          <p:nvPr/>
        </p:nvCxnSpPr>
        <p:spPr>
          <a:xfrm flipH="1">
            <a:off x="8283278" y="1190931"/>
            <a:ext cx="1378207" cy="6547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文本框 15">
            <a:extLst>
              <a:ext uri="{FF2B5EF4-FFF2-40B4-BE49-F238E27FC236}">
                <a16:creationId xmlns:a16="http://schemas.microsoft.com/office/drawing/2014/main" id="{5E1AB730-FEF7-4328-AD1B-9163B3ECFC9A}"/>
              </a:ext>
            </a:extLst>
          </p:cNvPr>
          <p:cNvSpPr txBox="1"/>
          <p:nvPr/>
        </p:nvSpPr>
        <p:spPr>
          <a:xfrm>
            <a:off x="8544449" y="1256156"/>
            <a:ext cx="5437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注水</a:t>
            </a:r>
          </a:p>
        </p:txBody>
      </p:sp>
      <p:cxnSp>
        <p:nvCxnSpPr>
          <p:cNvPr id="18" name="直接箭头连接符 17">
            <a:extLst>
              <a:ext uri="{FF2B5EF4-FFF2-40B4-BE49-F238E27FC236}">
                <a16:creationId xmlns:a16="http://schemas.microsoft.com/office/drawing/2014/main" id="{A1E50DFA-64E8-46E8-80CC-12C4942B4433}"/>
              </a:ext>
            </a:extLst>
          </p:cNvPr>
          <p:cNvCxnSpPr>
            <a:cxnSpLocks/>
            <a:stCxn id="19" idx="0"/>
            <a:endCxn id="5" idx="2"/>
          </p:cNvCxnSpPr>
          <p:nvPr/>
        </p:nvCxnSpPr>
        <p:spPr>
          <a:xfrm flipV="1">
            <a:off x="7813829" y="2214975"/>
            <a:ext cx="1" cy="4989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矩形 18">
            <a:extLst>
              <a:ext uri="{FF2B5EF4-FFF2-40B4-BE49-F238E27FC236}">
                <a16:creationId xmlns:a16="http://schemas.microsoft.com/office/drawing/2014/main" id="{88D5FC1C-CD9F-4105-96FD-CDC446351BFF}"/>
              </a:ext>
            </a:extLst>
          </p:cNvPr>
          <p:cNvSpPr/>
          <p:nvPr/>
        </p:nvSpPr>
        <p:spPr>
          <a:xfrm>
            <a:off x="7338870" y="2713954"/>
            <a:ext cx="949918" cy="2741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运营人员</a:t>
            </a:r>
          </a:p>
        </p:txBody>
      </p:sp>
      <p:sp>
        <p:nvSpPr>
          <p:cNvPr id="20" name="文本框 19">
            <a:extLst>
              <a:ext uri="{FF2B5EF4-FFF2-40B4-BE49-F238E27FC236}">
                <a16:creationId xmlns:a16="http://schemas.microsoft.com/office/drawing/2014/main" id="{E5D2714E-517B-481D-B439-E7DE441B03DD}"/>
              </a:ext>
            </a:extLst>
          </p:cNvPr>
          <p:cNvSpPr txBox="1"/>
          <p:nvPr/>
        </p:nvSpPr>
        <p:spPr>
          <a:xfrm>
            <a:off x="7930732" y="2310576"/>
            <a:ext cx="5437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监控</a:t>
            </a:r>
          </a:p>
        </p:txBody>
      </p:sp>
      <p:cxnSp>
        <p:nvCxnSpPr>
          <p:cNvPr id="22" name="直接箭头连接符 21">
            <a:extLst>
              <a:ext uri="{FF2B5EF4-FFF2-40B4-BE49-F238E27FC236}">
                <a16:creationId xmlns:a16="http://schemas.microsoft.com/office/drawing/2014/main" id="{B25D4DB7-7F9D-46F1-8A0A-614FE0429A7B}"/>
              </a:ext>
            </a:extLst>
          </p:cNvPr>
          <p:cNvCxnSpPr>
            <a:cxnSpLocks/>
            <a:stCxn id="4" idx="3"/>
            <a:endCxn id="10" idx="1"/>
          </p:cNvCxnSpPr>
          <p:nvPr/>
        </p:nvCxnSpPr>
        <p:spPr>
          <a:xfrm flipV="1">
            <a:off x="8430828" y="981049"/>
            <a:ext cx="1170371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接箭头连接符 22">
            <a:extLst>
              <a:ext uri="{FF2B5EF4-FFF2-40B4-BE49-F238E27FC236}">
                <a16:creationId xmlns:a16="http://schemas.microsoft.com/office/drawing/2014/main" id="{E26FE088-5A24-464E-B1A7-BCA76D68321C}"/>
              </a:ext>
            </a:extLst>
          </p:cNvPr>
          <p:cNvCxnSpPr>
            <a:cxnSpLocks/>
            <a:endCxn id="5" idx="0"/>
          </p:cNvCxnSpPr>
          <p:nvPr/>
        </p:nvCxnSpPr>
        <p:spPr>
          <a:xfrm>
            <a:off x="7813829" y="1211031"/>
            <a:ext cx="1" cy="6346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矩形 26">
            <a:extLst>
              <a:ext uri="{FF2B5EF4-FFF2-40B4-BE49-F238E27FC236}">
                <a16:creationId xmlns:a16="http://schemas.microsoft.com/office/drawing/2014/main" id="{A7002B70-D071-4949-BD6D-F4F5FCD05DEB}"/>
              </a:ext>
            </a:extLst>
          </p:cNvPr>
          <p:cNvSpPr/>
          <p:nvPr/>
        </p:nvSpPr>
        <p:spPr>
          <a:xfrm>
            <a:off x="4137003" y="1845643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单次游戏资金池</a:t>
            </a:r>
          </a:p>
        </p:txBody>
      </p:sp>
      <p:cxnSp>
        <p:nvCxnSpPr>
          <p:cNvPr id="28" name="直接箭头连接符 27">
            <a:extLst>
              <a:ext uri="{FF2B5EF4-FFF2-40B4-BE49-F238E27FC236}">
                <a16:creationId xmlns:a16="http://schemas.microsoft.com/office/drawing/2014/main" id="{1BBBACC1-D0C7-466E-92E0-43F99D992138}"/>
              </a:ext>
            </a:extLst>
          </p:cNvPr>
          <p:cNvCxnSpPr>
            <a:cxnSpLocks/>
            <a:endCxn id="27" idx="0"/>
          </p:cNvCxnSpPr>
          <p:nvPr/>
        </p:nvCxnSpPr>
        <p:spPr>
          <a:xfrm>
            <a:off x="4797646" y="1211031"/>
            <a:ext cx="0" cy="6346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箭头连接符 29">
            <a:extLst>
              <a:ext uri="{FF2B5EF4-FFF2-40B4-BE49-F238E27FC236}">
                <a16:creationId xmlns:a16="http://schemas.microsoft.com/office/drawing/2014/main" id="{F873C88F-48AB-4995-8A43-9136BC5AA850}"/>
              </a:ext>
            </a:extLst>
          </p:cNvPr>
          <p:cNvCxnSpPr>
            <a:cxnSpLocks/>
            <a:stCxn id="5" idx="1"/>
            <a:endCxn id="27" idx="3"/>
          </p:cNvCxnSpPr>
          <p:nvPr/>
        </p:nvCxnSpPr>
        <p:spPr>
          <a:xfrm flipH="1">
            <a:off x="5458289" y="2030309"/>
            <a:ext cx="17385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文本框 30">
            <a:extLst>
              <a:ext uri="{FF2B5EF4-FFF2-40B4-BE49-F238E27FC236}">
                <a16:creationId xmlns:a16="http://schemas.microsoft.com/office/drawing/2014/main" id="{9E92932F-6722-43AA-8C52-98C1CC4D92E0}"/>
              </a:ext>
            </a:extLst>
          </p:cNvPr>
          <p:cNvSpPr txBox="1"/>
          <p:nvPr/>
        </p:nvSpPr>
        <p:spPr>
          <a:xfrm>
            <a:off x="5876154" y="1714616"/>
            <a:ext cx="90281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定额分配</a:t>
            </a:r>
          </a:p>
        </p:txBody>
      </p:sp>
      <p:sp>
        <p:nvSpPr>
          <p:cNvPr id="52" name="矩形 51">
            <a:extLst>
              <a:ext uri="{FF2B5EF4-FFF2-40B4-BE49-F238E27FC236}">
                <a16:creationId xmlns:a16="http://schemas.microsoft.com/office/drawing/2014/main" id="{A89FA290-E592-4E12-B0B2-666CA09E0A0A}"/>
              </a:ext>
            </a:extLst>
          </p:cNvPr>
          <p:cNvSpPr/>
          <p:nvPr/>
        </p:nvSpPr>
        <p:spPr>
          <a:xfrm>
            <a:off x="4137003" y="2562518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单次、多次投注</a:t>
            </a:r>
          </a:p>
        </p:txBody>
      </p:sp>
      <p:sp>
        <p:nvSpPr>
          <p:cNvPr id="53" name="矩形 52">
            <a:extLst>
              <a:ext uri="{FF2B5EF4-FFF2-40B4-BE49-F238E27FC236}">
                <a16:creationId xmlns:a16="http://schemas.microsoft.com/office/drawing/2014/main" id="{E9DE75BA-E439-4CC8-8C7A-42001936B5C5}"/>
              </a:ext>
            </a:extLst>
          </p:cNvPr>
          <p:cNvSpPr/>
          <p:nvPr/>
        </p:nvSpPr>
        <p:spPr>
          <a:xfrm>
            <a:off x="4137003" y="3279393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游戏开始</a:t>
            </a:r>
          </a:p>
        </p:txBody>
      </p:sp>
      <p:sp>
        <p:nvSpPr>
          <p:cNvPr id="54" name="矩形 53">
            <a:extLst>
              <a:ext uri="{FF2B5EF4-FFF2-40B4-BE49-F238E27FC236}">
                <a16:creationId xmlns:a16="http://schemas.microsoft.com/office/drawing/2014/main" id="{7B29D1F9-57E4-4F02-95C2-4D0FC52F5BA7}"/>
              </a:ext>
            </a:extLst>
          </p:cNvPr>
          <p:cNvSpPr/>
          <p:nvPr/>
        </p:nvSpPr>
        <p:spPr>
          <a:xfrm>
            <a:off x="4137003" y="3994506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区块生成、开奖</a:t>
            </a:r>
          </a:p>
        </p:txBody>
      </p:sp>
      <p:sp>
        <p:nvSpPr>
          <p:cNvPr id="55" name="流程图: 决策 54">
            <a:extLst>
              <a:ext uri="{FF2B5EF4-FFF2-40B4-BE49-F238E27FC236}">
                <a16:creationId xmlns:a16="http://schemas.microsoft.com/office/drawing/2014/main" id="{A5630748-BFB1-48EA-9014-ADD8DB861859}"/>
              </a:ext>
            </a:extLst>
          </p:cNvPr>
          <p:cNvSpPr/>
          <p:nvPr/>
        </p:nvSpPr>
        <p:spPr>
          <a:xfrm>
            <a:off x="4206913" y="5396921"/>
            <a:ext cx="1181465" cy="369332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结束</a:t>
            </a:r>
          </a:p>
        </p:txBody>
      </p:sp>
      <p:sp>
        <p:nvSpPr>
          <p:cNvPr id="56" name="流程图: 接点 55">
            <a:extLst>
              <a:ext uri="{FF2B5EF4-FFF2-40B4-BE49-F238E27FC236}">
                <a16:creationId xmlns:a16="http://schemas.microsoft.com/office/drawing/2014/main" id="{FFB94818-AFFE-4D4D-9FBF-EFC9FCD0C044}"/>
              </a:ext>
            </a:extLst>
          </p:cNvPr>
          <p:cNvSpPr/>
          <p:nvPr/>
        </p:nvSpPr>
        <p:spPr>
          <a:xfrm>
            <a:off x="4569046" y="6241002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cxnSp>
        <p:nvCxnSpPr>
          <p:cNvPr id="57" name="直接箭头连接符 56">
            <a:extLst>
              <a:ext uri="{FF2B5EF4-FFF2-40B4-BE49-F238E27FC236}">
                <a16:creationId xmlns:a16="http://schemas.microsoft.com/office/drawing/2014/main" id="{26228AB8-1A7E-4FEF-A36C-D6F2C3B9F0AA}"/>
              </a:ext>
            </a:extLst>
          </p:cNvPr>
          <p:cNvCxnSpPr>
            <a:cxnSpLocks/>
            <a:stCxn id="55" idx="2"/>
            <a:endCxn id="56" idx="0"/>
          </p:cNvCxnSpPr>
          <p:nvPr/>
        </p:nvCxnSpPr>
        <p:spPr>
          <a:xfrm>
            <a:off x="4797646" y="5766253"/>
            <a:ext cx="0" cy="47474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接箭头连接符 59">
            <a:extLst>
              <a:ext uri="{FF2B5EF4-FFF2-40B4-BE49-F238E27FC236}">
                <a16:creationId xmlns:a16="http://schemas.microsoft.com/office/drawing/2014/main" id="{42A2549B-ECC9-476F-9244-06C813B84AD4}"/>
              </a:ext>
            </a:extLst>
          </p:cNvPr>
          <p:cNvCxnSpPr>
            <a:cxnSpLocks/>
            <a:stCxn id="27" idx="2"/>
            <a:endCxn id="52" idx="0"/>
          </p:cNvCxnSpPr>
          <p:nvPr/>
        </p:nvCxnSpPr>
        <p:spPr>
          <a:xfrm>
            <a:off x="4797646" y="2214975"/>
            <a:ext cx="0" cy="3475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直接箭头连接符 69">
            <a:extLst>
              <a:ext uri="{FF2B5EF4-FFF2-40B4-BE49-F238E27FC236}">
                <a16:creationId xmlns:a16="http://schemas.microsoft.com/office/drawing/2014/main" id="{BDB14101-D379-43DC-A688-6BADDBDFCCF8}"/>
              </a:ext>
            </a:extLst>
          </p:cNvPr>
          <p:cNvCxnSpPr>
            <a:cxnSpLocks/>
            <a:stCxn id="52" idx="2"/>
            <a:endCxn id="53" idx="0"/>
          </p:cNvCxnSpPr>
          <p:nvPr/>
        </p:nvCxnSpPr>
        <p:spPr>
          <a:xfrm>
            <a:off x="4797646" y="2931850"/>
            <a:ext cx="0" cy="3475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接箭头连接符 72">
            <a:extLst>
              <a:ext uri="{FF2B5EF4-FFF2-40B4-BE49-F238E27FC236}">
                <a16:creationId xmlns:a16="http://schemas.microsoft.com/office/drawing/2014/main" id="{4981077A-AF07-4D76-9878-3A82D24574DF}"/>
              </a:ext>
            </a:extLst>
          </p:cNvPr>
          <p:cNvCxnSpPr>
            <a:cxnSpLocks/>
            <a:stCxn id="53" idx="2"/>
            <a:endCxn id="54" idx="0"/>
          </p:cNvCxnSpPr>
          <p:nvPr/>
        </p:nvCxnSpPr>
        <p:spPr>
          <a:xfrm>
            <a:off x="4797646" y="3648725"/>
            <a:ext cx="0" cy="3457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直接箭头连接符 75">
            <a:extLst>
              <a:ext uri="{FF2B5EF4-FFF2-40B4-BE49-F238E27FC236}">
                <a16:creationId xmlns:a16="http://schemas.microsoft.com/office/drawing/2014/main" id="{42DD9D8D-2305-4A0E-8CCE-A1FFA5DDB304}"/>
              </a:ext>
            </a:extLst>
          </p:cNvPr>
          <p:cNvCxnSpPr>
            <a:cxnSpLocks/>
            <a:stCxn id="54" idx="2"/>
            <a:endCxn id="92" idx="0"/>
          </p:cNvCxnSpPr>
          <p:nvPr/>
        </p:nvCxnSpPr>
        <p:spPr>
          <a:xfrm flipH="1">
            <a:off x="4797645" y="4363838"/>
            <a:ext cx="1" cy="39764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连接符: 肘形 79">
            <a:extLst>
              <a:ext uri="{FF2B5EF4-FFF2-40B4-BE49-F238E27FC236}">
                <a16:creationId xmlns:a16="http://schemas.microsoft.com/office/drawing/2014/main" id="{F9758799-F5B8-4F9E-BD4A-6B627668B483}"/>
              </a:ext>
            </a:extLst>
          </p:cNvPr>
          <p:cNvCxnSpPr>
            <a:cxnSpLocks/>
            <a:stCxn id="55" idx="1"/>
            <a:endCxn id="52" idx="1"/>
          </p:cNvCxnSpPr>
          <p:nvPr/>
        </p:nvCxnSpPr>
        <p:spPr>
          <a:xfrm rot="10800000">
            <a:off x="4137003" y="2747185"/>
            <a:ext cx="69910" cy="2834403"/>
          </a:xfrm>
          <a:prstGeom prst="bentConnector3">
            <a:avLst>
              <a:gd name="adj1" fmla="val 87144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1" name="文本框 80">
            <a:extLst>
              <a:ext uri="{FF2B5EF4-FFF2-40B4-BE49-F238E27FC236}">
                <a16:creationId xmlns:a16="http://schemas.microsoft.com/office/drawing/2014/main" id="{68A2F7B8-DBFF-4CA3-BDCF-D27918B3CA93}"/>
              </a:ext>
            </a:extLst>
          </p:cNvPr>
          <p:cNvSpPr txBox="1"/>
          <p:nvPr/>
        </p:nvSpPr>
        <p:spPr>
          <a:xfrm>
            <a:off x="4779891" y="5821910"/>
            <a:ext cx="40908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Yes</a:t>
            </a:r>
            <a:endParaRPr lang="zh-CN" altLang="en-US" sz="1200" dirty="0"/>
          </a:p>
        </p:txBody>
      </p:sp>
      <p:sp>
        <p:nvSpPr>
          <p:cNvPr id="82" name="文本框 81">
            <a:extLst>
              <a:ext uri="{FF2B5EF4-FFF2-40B4-BE49-F238E27FC236}">
                <a16:creationId xmlns:a16="http://schemas.microsoft.com/office/drawing/2014/main" id="{81399EFA-AB69-4779-AE0F-2DE3933FE291}"/>
              </a:ext>
            </a:extLst>
          </p:cNvPr>
          <p:cNvSpPr txBox="1"/>
          <p:nvPr/>
        </p:nvSpPr>
        <p:spPr>
          <a:xfrm>
            <a:off x="3720857" y="5318745"/>
            <a:ext cx="38504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No</a:t>
            </a:r>
            <a:endParaRPr lang="zh-CN" altLang="en-US" sz="1200" dirty="0"/>
          </a:p>
        </p:txBody>
      </p:sp>
      <p:sp>
        <p:nvSpPr>
          <p:cNvPr id="92" name="流程图: 决策 91">
            <a:extLst>
              <a:ext uri="{FF2B5EF4-FFF2-40B4-BE49-F238E27FC236}">
                <a16:creationId xmlns:a16="http://schemas.microsoft.com/office/drawing/2014/main" id="{87ACDA9F-8594-455B-8EF4-D0A8FA29D921}"/>
              </a:ext>
            </a:extLst>
          </p:cNvPr>
          <p:cNvSpPr/>
          <p:nvPr/>
        </p:nvSpPr>
        <p:spPr>
          <a:xfrm>
            <a:off x="4206912" y="4761484"/>
            <a:ext cx="1181465" cy="369332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清池</a:t>
            </a:r>
          </a:p>
        </p:txBody>
      </p:sp>
      <p:cxnSp>
        <p:nvCxnSpPr>
          <p:cNvPr id="94" name="直接箭头连接符 93">
            <a:extLst>
              <a:ext uri="{FF2B5EF4-FFF2-40B4-BE49-F238E27FC236}">
                <a16:creationId xmlns:a16="http://schemas.microsoft.com/office/drawing/2014/main" id="{5BB087AA-7231-4E51-86B0-693EDD6D7579}"/>
              </a:ext>
            </a:extLst>
          </p:cNvPr>
          <p:cNvCxnSpPr>
            <a:cxnSpLocks/>
            <a:endCxn id="55" idx="0"/>
          </p:cNvCxnSpPr>
          <p:nvPr/>
        </p:nvCxnSpPr>
        <p:spPr>
          <a:xfrm>
            <a:off x="4797645" y="5130816"/>
            <a:ext cx="1" cy="26610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连接符: 肘形 96">
            <a:extLst>
              <a:ext uri="{FF2B5EF4-FFF2-40B4-BE49-F238E27FC236}">
                <a16:creationId xmlns:a16="http://schemas.microsoft.com/office/drawing/2014/main" id="{6CD64130-23EE-48CA-9311-7411ED1363F5}"/>
              </a:ext>
            </a:extLst>
          </p:cNvPr>
          <p:cNvCxnSpPr>
            <a:stCxn id="92" idx="3"/>
            <a:endCxn id="56" idx="6"/>
          </p:cNvCxnSpPr>
          <p:nvPr/>
        </p:nvCxnSpPr>
        <p:spPr>
          <a:xfrm flipH="1">
            <a:off x="5026246" y="4946150"/>
            <a:ext cx="362131" cy="1523452"/>
          </a:xfrm>
          <a:prstGeom prst="bentConnector3">
            <a:avLst>
              <a:gd name="adj1" fmla="val -6312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文本框 97">
            <a:extLst>
              <a:ext uri="{FF2B5EF4-FFF2-40B4-BE49-F238E27FC236}">
                <a16:creationId xmlns:a16="http://schemas.microsoft.com/office/drawing/2014/main" id="{BC474F32-AF62-4290-87CA-A1F7976F216D}"/>
              </a:ext>
            </a:extLst>
          </p:cNvPr>
          <p:cNvSpPr txBox="1"/>
          <p:nvPr/>
        </p:nvSpPr>
        <p:spPr>
          <a:xfrm>
            <a:off x="4760322" y="5126155"/>
            <a:ext cx="38504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No</a:t>
            </a:r>
            <a:endParaRPr lang="zh-CN" altLang="en-US" sz="1200" dirty="0"/>
          </a:p>
        </p:txBody>
      </p:sp>
      <p:sp>
        <p:nvSpPr>
          <p:cNvPr id="99" name="文本框 98">
            <a:extLst>
              <a:ext uri="{FF2B5EF4-FFF2-40B4-BE49-F238E27FC236}">
                <a16:creationId xmlns:a16="http://schemas.microsoft.com/office/drawing/2014/main" id="{E95C80B8-98EA-4470-9E00-788E8E9C7B95}"/>
              </a:ext>
            </a:extLst>
          </p:cNvPr>
          <p:cNvSpPr txBox="1"/>
          <p:nvPr/>
        </p:nvSpPr>
        <p:spPr>
          <a:xfrm>
            <a:off x="5579655" y="5287946"/>
            <a:ext cx="40908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Yes</a:t>
            </a:r>
            <a:endParaRPr lang="zh-CN" altLang="en-US" sz="1200" dirty="0"/>
          </a:p>
        </p:txBody>
      </p:sp>
      <p:sp>
        <p:nvSpPr>
          <p:cNvPr id="100" name="文本框 99">
            <a:extLst>
              <a:ext uri="{FF2B5EF4-FFF2-40B4-BE49-F238E27FC236}">
                <a16:creationId xmlns:a16="http://schemas.microsoft.com/office/drawing/2014/main" id="{20EC9EA0-B8F6-40E9-B630-1BEA79872A8C}"/>
              </a:ext>
            </a:extLst>
          </p:cNvPr>
          <p:cNvSpPr txBox="1"/>
          <p:nvPr/>
        </p:nvSpPr>
        <p:spPr>
          <a:xfrm>
            <a:off x="5900814" y="4443769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>
                <a:solidFill>
                  <a:srgbClr val="FF0000"/>
                </a:solidFill>
              </a:rPr>
              <a:t>幸运大奖</a:t>
            </a:r>
            <a:endParaRPr lang="en-US" altLang="zh-CN" sz="1400" dirty="0">
              <a:solidFill>
                <a:srgbClr val="FF0000"/>
              </a:solidFill>
            </a:endParaRPr>
          </a:p>
          <a:p>
            <a:r>
              <a:rPr lang="zh-CN" altLang="en-US" sz="1400" dirty="0">
                <a:solidFill>
                  <a:srgbClr val="FF0000"/>
                </a:solidFill>
              </a:rPr>
              <a:t>清光奖池</a:t>
            </a:r>
            <a:endParaRPr lang="en-US" altLang="zh-CN" sz="1400" dirty="0">
              <a:solidFill>
                <a:srgbClr val="FF0000"/>
              </a:solidFill>
            </a:endParaRPr>
          </a:p>
        </p:txBody>
      </p:sp>
      <p:cxnSp>
        <p:nvCxnSpPr>
          <p:cNvPr id="102" name="直接箭头连接符 101">
            <a:extLst>
              <a:ext uri="{FF2B5EF4-FFF2-40B4-BE49-F238E27FC236}">
                <a16:creationId xmlns:a16="http://schemas.microsoft.com/office/drawing/2014/main" id="{08DB1DDA-7C6E-49B8-8228-7012CD48F0E4}"/>
              </a:ext>
            </a:extLst>
          </p:cNvPr>
          <p:cNvCxnSpPr>
            <a:cxnSpLocks/>
          </p:cNvCxnSpPr>
          <p:nvPr/>
        </p:nvCxnSpPr>
        <p:spPr>
          <a:xfrm flipH="1">
            <a:off x="5229053" y="4705827"/>
            <a:ext cx="647101" cy="1218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文本框 104">
            <a:extLst>
              <a:ext uri="{FF2B5EF4-FFF2-40B4-BE49-F238E27FC236}">
                <a16:creationId xmlns:a16="http://schemas.microsoft.com/office/drawing/2014/main" id="{61FF39DD-563A-46BE-80CF-89CDF5CCB803}"/>
              </a:ext>
            </a:extLst>
          </p:cNvPr>
          <p:cNvSpPr txBox="1"/>
          <p:nvPr/>
        </p:nvSpPr>
        <p:spPr>
          <a:xfrm>
            <a:off x="6052391" y="3994506"/>
            <a:ext cx="126188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>
                <a:solidFill>
                  <a:srgbClr val="FF0000"/>
                </a:solidFill>
              </a:rPr>
              <a:t>多种赔率设置</a:t>
            </a:r>
            <a:endParaRPr lang="en-US" altLang="zh-CN" sz="1400" dirty="0">
              <a:solidFill>
                <a:srgbClr val="FF0000"/>
              </a:solidFill>
            </a:endParaRPr>
          </a:p>
        </p:txBody>
      </p:sp>
      <p:cxnSp>
        <p:nvCxnSpPr>
          <p:cNvPr id="106" name="直接箭头连接符 105">
            <a:extLst>
              <a:ext uri="{FF2B5EF4-FFF2-40B4-BE49-F238E27FC236}">
                <a16:creationId xmlns:a16="http://schemas.microsoft.com/office/drawing/2014/main" id="{78DF8026-451F-4092-B131-29344599E0D8}"/>
              </a:ext>
            </a:extLst>
          </p:cNvPr>
          <p:cNvCxnSpPr>
            <a:cxnSpLocks/>
          </p:cNvCxnSpPr>
          <p:nvPr/>
        </p:nvCxnSpPr>
        <p:spPr>
          <a:xfrm flipH="1">
            <a:off x="5425188" y="4164386"/>
            <a:ext cx="670812" cy="1044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文本框 108">
            <a:extLst>
              <a:ext uri="{FF2B5EF4-FFF2-40B4-BE49-F238E27FC236}">
                <a16:creationId xmlns:a16="http://schemas.microsoft.com/office/drawing/2014/main" id="{C2D64A6A-AC01-4D3B-9363-64F5F3A8076A}"/>
              </a:ext>
            </a:extLst>
          </p:cNvPr>
          <p:cNvSpPr txBox="1"/>
          <p:nvPr/>
        </p:nvSpPr>
        <p:spPr>
          <a:xfrm>
            <a:off x="3809754" y="1415570"/>
            <a:ext cx="97013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游戏</a:t>
            </a:r>
            <a:r>
              <a:rPr lang="en-US" altLang="zh-CN" sz="1200" dirty="0"/>
              <a:t>id</a:t>
            </a:r>
            <a:r>
              <a:rPr lang="zh-CN" altLang="en-US" sz="1200" dirty="0"/>
              <a:t>：</a:t>
            </a:r>
            <a:r>
              <a:rPr lang="en-US" altLang="zh-CN" sz="1200" dirty="0"/>
              <a:t>xxx</a:t>
            </a:r>
            <a:endParaRPr lang="zh-CN" altLang="en-US" sz="1200" dirty="0"/>
          </a:p>
        </p:txBody>
      </p:sp>
      <p:sp>
        <p:nvSpPr>
          <p:cNvPr id="111" name="文本框 110">
            <a:extLst>
              <a:ext uri="{FF2B5EF4-FFF2-40B4-BE49-F238E27FC236}">
                <a16:creationId xmlns:a16="http://schemas.microsoft.com/office/drawing/2014/main" id="{F6AC5F6C-F724-47F0-AE3B-338F7033158C}"/>
              </a:ext>
            </a:extLst>
          </p:cNvPr>
          <p:cNvSpPr txBox="1"/>
          <p:nvPr/>
        </p:nvSpPr>
        <p:spPr>
          <a:xfrm>
            <a:off x="6446689" y="5318745"/>
            <a:ext cx="505138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1.</a:t>
            </a:r>
            <a:r>
              <a:rPr lang="zh-CN" altLang="en-US" sz="1200" dirty="0"/>
              <a:t>三个转盘转多少次</a:t>
            </a:r>
            <a:r>
              <a:rPr lang="en-US" altLang="zh-CN" sz="1200" dirty="0"/>
              <a:t>(</a:t>
            </a:r>
            <a:r>
              <a:rPr lang="zh-CN" altLang="en-US" sz="1200" dirty="0"/>
              <a:t>或结果</a:t>
            </a:r>
            <a:r>
              <a:rPr lang="en-US" altLang="zh-CN" sz="1200" dirty="0"/>
              <a:t>)</a:t>
            </a:r>
            <a:r>
              <a:rPr lang="zh-CN" altLang="en-US" sz="1200" dirty="0"/>
              <a:t>，要有随机性，可从</a:t>
            </a:r>
            <a:r>
              <a:rPr lang="en-US" altLang="zh-CN" sz="1200" dirty="0" err="1"/>
              <a:t>blockhash</a:t>
            </a:r>
            <a:r>
              <a:rPr lang="zh-CN" altLang="en-US" sz="1200" dirty="0"/>
              <a:t>分段来计算。</a:t>
            </a:r>
            <a:endParaRPr lang="en-US" altLang="zh-CN" sz="1200" dirty="0"/>
          </a:p>
          <a:p>
            <a:r>
              <a:rPr lang="en-US" altLang="zh-CN" sz="1200" dirty="0"/>
              <a:t>2.</a:t>
            </a:r>
            <a:r>
              <a:rPr lang="zh-CN" altLang="en-US" sz="1200" dirty="0"/>
              <a:t>如何保证平台稳赢？也就是控制胜率</a:t>
            </a:r>
            <a:r>
              <a:rPr lang="en-US" altLang="zh-CN" sz="1200" dirty="0"/>
              <a:t>&lt;50%</a:t>
            </a:r>
            <a:r>
              <a:rPr lang="zh-CN" altLang="en-US" sz="1200" dirty="0"/>
              <a:t>。从概率考虑。</a:t>
            </a:r>
            <a:endParaRPr lang="en-US" altLang="zh-CN" sz="1200" dirty="0"/>
          </a:p>
          <a:p>
            <a:r>
              <a:rPr lang="en-US" altLang="zh-CN" sz="1200" dirty="0"/>
              <a:t>3.</a:t>
            </a:r>
            <a:r>
              <a:rPr lang="zh-CN" altLang="en-US" sz="1200" dirty="0"/>
              <a:t>资金抽水可以每次扣费先累计</a:t>
            </a:r>
            <a:r>
              <a:rPr lang="en-US" altLang="zh-CN" sz="1200" dirty="0"/>
              <a:t>,</a:t>
            </a:r>
            <a:r>
              <a:rPr lang="zh-CN" altLang="en-US" sz="1200" dirty="0"/>
              <a:t>定时被动触发抽水。</a:t>
            </a:r>
            <a:endParaRPr lang="en-US" altLang="zh-CN" sz="1200" dirty="0"/>
          </a:p>
          <a:p>
            <a:r>
              <a:rPr lang="en-US" altLang="zh-CN" sz="1200" dirty="0"/>
              <a:t>4.</a:t>
            </a:r>
            <a:r>
              <a:rPr lang="zh-CN" altLang="en-US" sz="1200" dirty="0"/>
              <a:t>总资金池需要运营人员监控，如果资金额过少，需要注入资金。</a:t>
            </a:r>
            <a:endParaRPr lang="en-US" altLang="zh-CN" sz="1200" dirty="0"/>
          </a:p>
          <a:p>
            <a:r>
              <a:rPr lang="en-US" altLang="zh-CN" sz="1200" dirty="0"/>
              <a:t>5.</a:t>
            </a:r>
            <a:r>
              <a:rPr lang="zh-CN" altLang="en-US" sz="1200" dirty="0"/>
              <a:t>盈利账户中有一部分备用金，用于在总资金池需要时注水。</a:t>
            </a:r>
          </a:p>
        </p:txBody>
      </p:sp>
      <p:sp>
        <p:nvSpPr>
          <p:cNvPr id="113" name="文本框 112">
            <a:extLst>
              <a:ext uri="{FF2B5EF4-FFF2-40B4-BE49-F238E27FC236}">
                <a16:creationId xmlns:a16="http://schemas.microsoft.com/office/drawing/2014/main" id="{D0E8C516-9BEA-437A-AB96-9BC7D0914297}"/>
              </a:ext>
            </a:extLst>
          </p:cNvPr>
          <p:cNvSpPr txBox="1"/>
          <p:nvPr/>
        </p:nvSpPr>
        <p:spPr>
          <a:xfrm>
            <a:off x="0" y="0"/>
            <a:ext cx="26084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区块链老虎机游戏</a:t>
            </a:r>
            <a:r>
              <a:rPr lang="en-US" altLang="zh-CN" dirty="0"/>
              <a:t>-</a:t>
            </a:r>
            <a:r>
              <a:rPr lang="zh-CN" altLang="en-US" dirty="0"/>
              <a:t>流程</a:t>
            </a:r>
          </a:p>
        </p:txBody>
      </p:sp>
    </p:spTree>
    <p:extLst>
      <p:ext uri="{BB962C8B-B14F-4D97-AF65-F5344CB8AC3E}">
        <p14:creationId xmlns:p14="http://schemas.microsoft.com/office/powerpoint/2010/main" val="4924069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8546FD2B-D62D-4C2F-9BFD-9D02C6F52A56}"/>
              </a:ext>
            </a:extLst>
          </p:cNvPr>
          <p:cNvSpPr txBox="1"/>
          <p:nvPr/>
        </p:nvSpPr>
        <p:spPr>
          <a:xfrm>
            <a:off x="0" y="0"/>
            <a:ext cx="37625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区块链老虎机游戏</a:t>
            </a:r>
            <a:r>
              <a:rPr lang="en-US" altLang="zh-CN" dirty="0"/>
              <a:t>-</a:t>
            </a:r>
            <a:r>
              <a:rPr lang="zh-CN" altLang="en-US" dirty="0"/>
              <a:t>赔率及概率设计</a:t>
            </a:r>
          </a:p>
        </p:txBody>
      </p:sp>
      <p:sp>
        <p:nvSpPr>
          <p:cNvPr id="2" name="文本框 1">
            <a:extLst>
              <a:ext uri="{FF2B5EF4-FFF2-40B4-BE49-F238E27FC236}">
                <a16:creationId xmlns:a16="http://schemas.microsoft.com/office/drawing/2014/main" id="{878319E6-5592-42C9-BD1A-5C899B5F3B0C}"/>
              </a:ext>
            </a:extLst>
          </p:cNvPr>
          <p:cNvSpPr txBox="1"/>
          <p:nvPr/>
        </p:nvSpPr>
        <p:spPr>
          <a:xfrm>
            <a:off x="1282455" y="689788"/>
            <a:ext cx="9308605" cy="54784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400" dirty="0"/>
              <a:t>基本思路</a:t>
            </a:r>
            <a:r>
              <a:rPr lang="en-US" altLang="zh-CN" sz="1400" dirty="0"/>
              <a:t>:</a:t>
            </a:r>
          </a:p>
          <a:p>
            <a:endParaRPr lang="en-US" altLang="zh-CN" sz="1400" dirty="0"/>
          </a:p>
          <a:p>
            <a:r>
              <a:rPr lang="zh-CN" altLang="en-US" sz="1400" dirty="0"/>
              <a:t>假定有</a:t>
            </a:r>
            <a:r>
              <a:rPr lang="en-US" altLang="zh-CN" sz="1400" dirty="0"/>
              <a:t>A</a:t>
            </a:r>
            <a:r>
              <a:rPr lang="zh-CN" altLang="en-US" sz="1400" dirty="0"/>
              <a:t>、</a:t>
            </a:r>
            <a:r>
              <a:rPr lang="en-US" altLang="zh-CN" sz="1400" dirty="0"/>
              <a:t>B</a:t>
            </a:r>
            <a:r>
              <a:rPr lang="zh-CN" altLang="en-US" sz="1400" dirty="0"/>
              <a:t>、</a:t>
            </a:r>
            <a:r>
              <a:rPr lang="en-US" altLang="zh-CN" sz="1400" dirty="0"/>
              <a:t>C</a:t>
            </a:r>
            <a:r>
              <a:rPr lang="zh-CN" altLang="en-US" sz="1400" dirty="0"/>
              <a:t>、</a:t>
            </a:r>
            <a:r>
              <a:rPr lang="en-US" altLang="zh-CN" sz="1400" dirty="0"/>
              <a:t>D</a:t>
            </a:r>
            <a:r>
              <a:rPr lang="zh-CN" altLang="en-US" sz="1400" dirty="0"/>
              <a:t>、</a:t>
            </a:r>
            <a:r>
              <a:rPr lang="en-US" altLang="zh-CN" sz="1400" dirty="0"/>
              <a:t>E</a:t>
            </a:r>
            <a:r>
              <a:rPr lang="zh-CN" altLang="en-US" sz="1400" dirty="0"/>
              <a:t>五种符号</a:t>
            </a:r>
            <a:endParaRPr lang="en-US" altLang="zh-CN" sz="1400" dirty="0"/>
          </a:p>
          <a:p>
            <a:r>
              <a:rPr lang="en-US" altLang="zh-CN" sz="1400" dirty="0"/>
              <a:t>AAA 10</a:t>
            </a:r>
            <a:r>
              <a:rPr lang="zh-CN" altLang="en-US" sz="1400" dirty="0"/>
              <a:t>倍</a:t>
            </a:r>
            <a:endParaRPr lang="en-US" altLang="zh-CN" sz="1400" dirty="0"/>
          </a:p>
          <a:p>
            <a:r>
              <a:rPr lang="en-US" altLang="zh-CN" sz="1400" dirty="0"/>
              <a:t>BBB   5</a:t>
            </a:r>
            <a:r>
              <a:rPr lang="zh-CN" altLang="en-US" sz="1400" dirty="0"/>
              <a:t>倍</a:t>
            </a:r>
            <a:endParaRPr lang="en-US" altLang="zh-CN" sz="1400" dirty="0"/>
          </a:p>
          <a:p>
            <a:r>
              <a:rPr lang="en-US" altLang="zh-CN" sz="1400" dirty="0"/>
              <a:t>CCC   3</a:t>
            </a:r>
            <a:r>
              <a:rPr lang="zh-CN" altLang="en-US" sz="1400" dirty="0"/>
              <a:t>倍</a:t>
            </a:r>
            <a:endParaRPr lang="en-US" altLang="zh-CN" sz="1400" dirty="0"/>
          </a:p>
          <a:p>
            <a:r>
              <a:rPr lang="en-US" altLang="zh-CN" sz="1400" dirty="0"/>
              <a:t>DDD   2</a:t>
            </a:r>
            <a:r>
              <a:rPr lang="zh-CN" altLang="en-US" sz="1400" dirty="0"/>
              <a:t>倍</a:t>
            </a:r>
            <a:endParaRPr lang="en-US" altLang="zh-CN" sz="1400" dirty="0"/>
          </a:p>
          <a:p>
            <a:r>
              <a:rPr lang="en-US" altLang="zh-CN" sz="1400" dirty="0"/>
              <a:t>EEE   1</a:t>
            </a:r>
            <a:r>
              <a:rPr lang="zh-CN" altLang="en-US" sz="1400" dirty="0"/>
              <a:t>倍</a:t>
            </a:r>
            <a:endParaRPr lang="en-US" altLang="zh-CN" sz="1400" dirty="0"/>
          </a:p>
          <a:p>
            <a:endParaRPr lang="en-US" altLang="zh-CN" sz="1400" dirty="0"/>
          </a:p>
          <a:p>
            <a:endParaRPr lang="en-US" altLang="zh-CN" sz="1400" dirty="0"/>
          </a:p>
          <a:p>
            <a:r>
              <a:rPr lang="zh-CN" altLang="en-US" sz="1400" dirty="0"/>
              <a:t>比如：</a:t>
            </a:r>
            <a:endParaRPr lang="en-US" altLang="zh-CN" sz="1400" dirty="0"/>
          </a:p>
          <a:p>
            <a:r>
              <a:rPr lang="zh-CN" altLang="en-US" sz="1400" dirty="0"/>
              <a:t>区间</a:t>
            </a:r>
            <a:r>
              <a:rPr lang="en-US" altLang="zh-CN" sz="1400" dirty="0"/>
              <a:t>[0,0]</a:t>
            </a:r>
            <a:r>
              <a:rPr lang="zh-CN" altLang="en-US" sz="1400" dirty="0"/>
              <a:t>对应</a:t>
            </a:r>
            <a:r>
              <a:rPr lang="en-US" altLang="zh-CN" sz="1400" dirty="0"/>
              <a:t>A</a:t>
            </a:r>
            <a:r>
              <a:rPr lang="zh-CN" altLang="en-US" sz="1400" dirty="0"/>
              <a:t>，滚到</a:t>
            </a:r>
            <a:r>
              <a:rPr lang="en-US" altLang="zh-CN" sz="1400" dirty="0"/>
              <a:t>A</a:t>
            </a:r>
            <a:r>
              <a:rPr lang="zh-CN" altLang="en-US" sz="1400" dirty="0"/>
              <a:t>的概率设定为</a:t>
            </a:r>
            <a:r>
              <a:rPr lang="en-US" altLang="zh-CN" sz="1400" dirty="0"/>
              <a:t>1/100</a:t>
            </a:r>
            <a:r>
              <a:rPr lang="zh-CN" altLang="en-US" sz="1400" dirty="0"/>
              <a:t>，则</a:t>
            </a:r>
            <a:r>
              <a:rPr lang="en-US" altLang="zh-CN" sz="1400" dirty="0"/>
              <a:t>AAA</a:t>
            </a:r>
            <a:r>
              <a:rPr lang="zh-CN" altLang="en-US" sz="1400" dirty="0"/>
              <a:t>的概率为</a:t>
            </a:r>
            <a:r>
              <a:rPr lang="en-US" altLang="zh-CN" sz="1400" dirty="0"/>
              <a:t>1/1000000</a:t>
            </a:r>
          </a:p>
          <a:p>
            <a:r>
              <a:rPr lang="zh-CN" altLang="en-US" sz="1400" dirty="0"/>
              <a:t>区间</a:t>
            </a:r>
            <a:r>
              <a:rPr lang="en-US" altLang="zh-CN" sz="1400" dirty="0"/>
              <a:t>[1,9]</a:t>
            </a:r>
            <a:r>
              <a:rPr lang="zh-CN" altLang="en-US" sz="1400" dirty="0"/>
              <a:t>对应</a:t>
            </a:r>
            <a:r>
              <a:rPr lang="en-US" altLang="zh-CN" sz="1400" dirty="0"/>
              <a:t>B</a:t>
            </a:r>
            <a:r>
              <a:rPr lang="zh-CN" altLang="en-US" sz="1400" dirty="0"/>
              <a:t>，滚到</a:t>
            </a:r>
            <a:r>
              <a:rPr lang="en-US" altLang="zh-CN" sz="1400" dirty="0"/>
              <a:t>B</a:t>
            </a:r>
            <a:r>
              <a:rPr lang="zh-CN" altLang="en-US" sz="1400" dirty="0"/>
              <a:t>的概率设定为</a:t>
            </a:r>
            <a:r>
              <a:rPr lang="en-US" altLang="zh-CN" sz="1400" dirty="0"/>
              <a:t>9/100</a:t>
            </a:r>
            <a:r>
              <a:rPr lang="zh-CN" altLang="en-US" sz="1400" dirty="0"/>
              <a:t>，则</a:t>
            </a:r>
            <a:r>
              <a:rPr lang="en-US" altLang="zh-CN" sz="1400" dirty="0"/>
              <a:t>BBB</a:t>
            </a:r>
            <a:r>
              <a:rPr lang="zh-CN" altLang="en-US" sz="1400" dirty="0"/>
              <a:t>的概率为</a:t>
            </a:r>
            <a:r>
              <a:rPr lang="en-US" altLang="zh-CN" sz="1400" dirty="0"/>
              <a:t>729/1000000</a:t>
            </a:r>
          </a:p>
          <a:p>
            <a:r>
              <a:rPr lang="zh-CN" altLang="en-US" sz="1400" dirty="0"/>
              <a:t>区间</a:t>
            </a:r>
            <a:r>
              <a:rPr lang="en-US" altLang="zh-CN" sz="1400" dirty="0"/>
              <a:t>[10,29]</a:t>
            </a:r>
            <a:r>
              <a:rPr lang="zh-CN" altLang="en-US" sz="1400" dirty="0"/>
              <a:t>对应</a:t>
            </a:r>
            <a:r>
              <a:rPr lang="en-US" altLang="zh-CN" sz="1400" dirty="0"/>
              <a:t>C</a:t>
            </a:r>
            <a:r>
              <a:rPr lang="zh-CN" altLang="en-US" sz="1400" dirty="0"/>
              <a:t>，滚到</a:t>
            </a:r>
            <a:r>
              <a:rPr lang="en-US" altLang="zh-CN" sz="1400" dirty="0"/>
              <a:t>C</a:t>
            </a:r>
            <a:r>
              <a:rPr lang="zh-CN" altLang="en-US" sz="1400" dirty="0"/>
              <a:t>的概率设定为</a:t>
            </a:r>
            <a:r>
              <a:rPr lang="en-US" altLang="zh-CN" sz="1400" dirty="0"/>
              <a:t>20/100, </a:t>
            </a:r>
            <a:r>
              <a:rPr lang="zh-CN" altLang="en-US" sz="1400" dirty="0"/>
              <a:t>则</a:t>
            </a:r>
            <a:r>
              <a:rPr lang="en-US" altLang="zh-CN" sz="1400" dirty="0"/>
              <a:t>CCC</a:t>
            </a:r>
            <a:r>
              <a:rPr lang="zh-CN" altLang="en-US" sz="1400" dirty="0"/>
              <a:t>的概率为</a:t>
            </a:r>
            <a:r>
              <a:rPr lang="en-US" altLang="zh-CN" sz="1400" dirty="0"/>
              <a:t>8000/1000000</a:t>
            </a:r>
          </a:p>
          <a:p>
            <a:r>
              <a:rPr lang="zh-CN" altLang="en-US" sz="1400" dirty="0"/>
              <a:t>区间</a:t>
            </a:r>
            <a:r>
              <a:rPr lang="en-US" altLang="zh-CN" sz="1400" dirty="0"/>
              <a:t>[30,59]</a:t>
            </a:r>
            <a:r>
              <a:rPr lang="zh-CN" altLang="en-US" sz="1400" dirty="0"/>
              <a:t>对应</a:t>
            </a:r>
            <a:r>
              <a:rPr lang="en-US" altLang="zh-CN" sz="1400" dirty="0"/>
              <a:t>D</a:t>
            </a:r>
            <a:r>
              <a:rPr lang="zh-CN" altLang="en-US" sz="1400" dirty="0"/>
              <a:t>，滚到</a:t>
            </a:r>
            <a:r>
              <a:rPr lang="en-US" altLang="zh-CN" sz="1400" dirty="0"/>
              <a:t>D</a:t>
            </a:r>
            <a:r>
              <a:rPr lang="zh-CN" altLang="en-US" sz="1400" dirty="0"/>
              <a:t>的概率设定为</a:t>
            </a:r>
            <a:r>
              <a:rPr lang="en-US" altLang="zh-CN" sz="1400" dirty="0"/>
              <a:t>30/100, </a:t>
            </a:r>
            <a:r>
              <a:rPr lang="zh-CN" altLang="en-US" sz="1400" dirty="0"/>
              <a:t>则</a:t>
            </a:r>
            <a:r>
              <a:rPr lang="en-US" altLang="zh-CN" sz="1400" dirty="0"/>
              <a:t>DDD</a:t>
            </a:r>
            <a:r>
              <a:rPr lang="zh-CN" altLang="en-US" sz="1400" dirty="0"/>
              <a:t>的概率为</a:t>
            </a:r>
            <a:r>
              <a:rPr lang="en-US" altLang="zh-CN" sz="1400" dirty="0"/>
              <a:t>27000/1000000</a:t>
            </a:r>
          </a:p>
          <a:p>
            <a:r>
              <a:rPr lang="zh-CN" altLang="en-US" sz="1400" dirty="0"/>
              <a:t>区间</a:t>
            </a:r>
            <a:r>
              <a:rPr lang="en-US" altLang="zh-CN" sz="1400" dirty="0"/>
              <a:t>[60,99]</a:t>
            </a:r>
            <a:r>
              <a:rPr lang="zh-CN" altLang="en-US" sz="1400" dirty="0"/>
              <a:t>对应</a:t>
            </a:r>
            <a:r>
              <a:rPr lang="en-US" altLang="zh-CN" sz="1400" dirty="0"/>
              <a:t>E</a:t>
            </a:r>
            <a:r>
              <a:rPr lang="zh-CN" altLang="en-US" sz="1400" dirty="0"/>
              <a:t>，滚到</a:t>
            </a:r>
            <a:r>
              <a:rPr lang="en-US" altLang="zh-CN" sz="1400" dirty="0"/>
              <a:t>E</a:t>
            </a:r>
            <a:r>
              <a:rPr lang="zh-CN" altLang="en-US" sz="1400" dirty="0"/>
              <a:t>的概率设定为</a:t>
            </a:r>
            <a:r>
              <a:rPr lang="en-US" altLang="zh-CN" sz="1400" dirty="0"/>
              <a:t>40/100, </a:t>
            </a:r>
            <a:r>
              <a:rPr lang="zh-CN" altLang="en-US" sz="1400" dirty="0"/>
              <a:t>则</a:t>
            </a:r>
            <a:r>
              <a:rPr lang="en-US" altLang="zh-CN" sz="1400" dirty="0"/>
              <a:t>EEE</a:t>
            </a:r>
            <a:r>
              <a:rPr lang="zh-CN" altLang="en-US" sz="1400" dirty="0"/>
              <a:t>的概率为</a:t>
            </a:r>
            <a:r>
              <a:rPr lang="en-US" altLang="zh-CN" sz="1400" dirty="0"/>
              <a:t>64000/1000000</a:t>
            </a:r>
          </a:p>
          <a:p>
            <a:endParaRPr lang="en-US" altLang="zh-CN" sz="1400" dirty="0"/>
          </a:p>
          <a:p>
            <a:r>
              <a:rPr lang="zh-CN" altLang="en-US" sz="1400" dirty="0"/>
              <a:t>假定区块</a:t>
            </a:r>
            <a:r>
              <a:rPr lang="en-US" altLang="zh-CN" sz="1400" dirty="0"/>
              <a:t>hash</a:t>
            </a:r>
            <a:r>
              <a:rPr lang="zh-CN" altLang="en-US" sz="1400" dirty="0"/>
              <a:t>：</a:t>
            </a:r>
            <a:r>
              <a:rPr lang="en-US" altLang="zh-CN" sz="1400" dirty="0"/>
              <a:t>0x3a8d336c2fc2ca82235f6f3b491567bbaf16be3b61bf778daeee194bc7c970e1</a:t>
            </a:r>
          </a:p>
          <a:p>
            <a:r>
              <a:rPr lang="zh-CN" altLang="en-US" sz="1400" dirty="0"/>
              <a:t>第一个滚轴使用第一段的值</a:t>
            </a:r>
            <a:r>
              <a:rPr lang="en-US" altLang="zh-CN" sz="1400" dirty="0"/>
              <a:t>V1</a:t>
            </a:r>
            <a:r>
              <a:rPr lang="zh-CN" altLang="en-US" sz="1400" dirty="0"/>
              <a:t>：</a:t>
            </a:r>
            <a:r>
              <a:rPr lang="en-US" altLang="zh-CN" sz="1400" dirty="0"/>
              <a:t> 0x3a8d336c2fc2ca82235f</a:t>
            </a:r>
            <a:r>
              <a:rPr lang="zh-CN" altLang="en-US" sz="1400" dirty="0"/>
              <a:t>来计算滚到哪一个符号</a:t>
            </a:r>
            <a:endParaRPr lang="en-US" altLang="zh-CN" sz="1400" dirty="0"/>
          </a:p>
          <a:p>
            <a:r>
              <a:rPr lang="zh-CN" altLang="en-US" sz="1400" dirty="0"/>
              <a:t>第二个滚轴使用第二段的值</a:t>
            </a:r>
            <a:r>
              <a:rPr lang="en-US" altLang="zh-CN" sz="1400" dirty="0"/>
              <a:t>V2</a:t>
            </a:r>
            <a:r>
              <a:rPr lang="zh-CN" altLang="en-US" sz="1400" dirty="0"/>
              <a:t>：</a:t>
            </a:r>
            <a:r>
              <a:rPr lang="en-US" altLang="zh-CN" sz="1400" dirty="0"/>
              <a:t> 0x6f3b491567bbaf16be3b61</a:t>
            </a:r>
            <a:r>
              <a:rPr lang="zh-CN" altLang="en-US" sz="1400" dirty="0"/>
              <a:t>来计算滚到哪一个符号</a:t>
            </a:r>
            <a:endParaRPr lang="en-US" altLang="zh-CN" sz="1400" dirty="0"/>
          </a:p>
          <a:p>
            <a:r>
              <a:rPr lang="zh-CN" altLang="en-US" sz="1400" dirty="0"/>
              <a:t>第三个滚轴使用第三段的值</a:t>
            </a:r>
            <a:r>
              <a:rPr lang="en-US" altLang="zh-CN" sz="1400" dirty="0"/>
              <a:t>V3</a:t>
            </a:r>
            <a:r>
              <a:rPr lang="zh-CN" altLang="en-US" sz="1400" dirty="0"/>
              <a:t>：</a:t>
            </a:r>
            <a:r>
              <a:rPr lang="en-US" altLang="zh-CN" sz="1400" dirty="0"/>
              <a:t> 0xbf778daeee194bc7c970e1</a:t>
            </a:r>
            <a:r>
              <a:rPr lang="zh-CN" altLang="en-US" sz="1400" dirty="0"/>
              <a:t>来计算滚到哪一个符号</a:t>
            </a:r>
            <a:endParaRPr lang="en-US" altLang="zh-CN" sz="1400" dirty="0"/>
          </a:p>
          <a:p>
            <a:r>
              <a:rPr lang="en-US" altLang="zh-CN" sz="1400" dirty="0"/>
              <a:t>V1</a:t>
            </a:r>
            <a:r>
              <a:rPr lang="zh-CN" altLang="en-US" sz="1400" dirty="0"/>
              <a:t>逐个字符转换成</a:t>
            </a:r>
            <a:r>
              <a:rPr lang="en-US" altLang="zh-CN" sz="1400" dirty="0"/>
              <a:t>10</a:t>
            </a:r>
            <a:r>
              <a:rPr lang="zh-CN" altLang="en-US" sz="1400" dirty="0"/>
              <a:t>进制相加对</a:t>
            </a:r>
            <a:r>
              <a:rPr lang="en-US" altLang="zh-CN" sz="1400" dirty="0"/>
              <a:t>100</a:t>
            </a:r>
            <a:r>
              <a:rPr lang="zh-CN" altLang="en-US" sz="1400" dirty="0"/>
              <a:t>取模得</a:t>
            </a:r>
            <a:r>
              <a:rPr lang="en-US" altLang="zh-CN" sz="1400" dirty="0"/>
              <a:t>46</a:t>
            </a:r>
            <a:r>
              <a:rPr lang="zh-CN" altLang="en-US" sz="1400" dirty="0"/>
              <a:t>，对应</a:t>
            </a:r>
            <a:r>
              <a:rPr lang="en-US" altLang="zh-CN" sz="1400" dirty="0"/>
              <a:t>D</a:t>
            </a:r>
          </a:p>
          <a:p>
            <a:r>
              <a:rPr lang="en-US" altLang="zh-CN" sz="1400" dirty="0"/>
              <a:t>V2</a:t>
            </a:r>
            <a:r>
              <a:rPr lang="zh-CN" altLang="en-US" sz="1400" dirty="0"/>
              <a:t>逐个字符转换成</a:t>
            </a:r>
            <a:r>
              <a:rPr lang="en-US" altLang="zh-CN" sz="1400" dirty="0"/>
              <a:t>10</a:t>
            </a:r>
            <a:r>
              <a:rPr lang="zh-CN" altLang="en-US" sz="1400" dirty="0"/>
              <a:t>进制相加对</a:t>
            </a:r>
            <a:r>
              <a:rPr lang="en-US" altLang="zh-CN" sz="1400" dirty="0"/>
              <a:t>100</a:t>
            </a:r>
            <a:r>
              <a:rPr lang="zh-CN" altLang="en-US" sz="1400" dirty="0"/>
              <a:t>取模得</a:t>
            </a:r>
            <a:r>
              <a:rPr lang="en-US" altLang="zh-CN" sz="1400" dirty="0"/>
              <a:t>67</a:t>
            </a:r>
            <a:r>
              <a:rPr lang="zh-CN" altLang="en-US" sz="1400" dirty="0"/>
              <a:t>，对应</a:t>
            </a:r>
            <a:r>
              <a:rPr lang="en-US" altLang="zh-CN" sz="1400" dirty="0"/>
              <a:t>E</a:t>
            </a:r>
          </a:p>
          <a:p>
            <a:r>
              <a:rPr lang="en-US" altLang="zh-CN" sz="1400" dirty="0"/>
              <a:t>V3</a:t>
            </a:r>
            <a:r>
              <a:rPr lang="zh-CN" altLang="en-US" sz="1400" dirty="0"/>
              <a:t>逐个字符转换成</a:t>
            </a:r>
            <a:r>
              <a:rPr lang="en-US" altLang="zh-CN" sz="1400" dirty="0"/>
              <a:t>10</a:t>
            </a:r>
            <a:r>
              <a:rPr lang="zh-CN" altLang="en-US" sz="1400" dirty="0"/>
              <a:t>进制相加对</a:t>
            </a:r>
            <a:r>
              <a:rPr lang="en-US" altLang="zh-CN" sz="1400" dirty="0"/>
              <a:t>100</a:t>
            </a:r>
            <a:r>
              <a:rPr lang="zh-CN" altLang="en-US" sz="1400" dirty="0"/>
              <a:t>取模得</a:t>
            </a:r>
            <a:r>
              <a:rPr lang="en-US" altLang="zh-CN" sz="1400" dirty="0"/>
              <a:t>0</a:t>
            </a:r>
            <a:r>
              <a:rPr lang="zh-CN" altLang="en-US" sz="1400" dirty="0"/>
              <a:t>，对应</a:t>
            </a:r>
            <a:r>
              <a:rPr lang="en-US" altLang="zh-CN" sz="1400" dirty="0"/>
              <a:t>A</a:t>
            </a:r>
          </a:p>
          <a:p>
            <a:r>
              <a:rPr lang="zh-CN" altLang="en-US" sz="1400" dirty="0"/>
              <a:t>结果未</a:t>
            </a:r>
            <a:r>
              <a:rPr lang="en-US" altLang="zh-CN" sz="1400" dirty="0"/>
              <a:t>DEA</a:t>
            </a:r>
            <a:r>
              <a:rPr lang="zh-CN" altLang="en-US" sz="1400" dirty="0"/>
              <a:t>，未中奖</a:t>
            </a:r>
            <a:endParaRPr lang="en-US" altLang="zh-CN" sz="1400" dirty="0"/>
          </a:p>
        </p:txBody>
      </p:sp>
      <p:sp>
        <p:nvSpPr>
          <p:cNvPr id="3" name="文本框 2">
            <a:extLst>
              <a:ext uri="{FF2B5EF4-FFF2-40B4-BE49-F238E27FC236}">
                <a16:creationId xmlns:a16="http://schemas.microsoft.com/office/drawing/2014/main" id="{C8640A0A-0340-4CCE-8A79-4DF5DF9A7B10}"/>
              </a:ext>
            </a:extLst>
          </p:cNvPr>
          <p:cNvSpPr txBox="1"/>
          <p:nvPr/>
        </p:nvSpPr>
        <p:spPr>
          <a:xfrm>
            <a:off x="4723236" y="1482572"/>
            <a:ext cx="61863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>
                <a:solidFill>
                  <a:srgbClr val="FF0000"/>
                </a:solidFill>
              </a:rPr>
              <a:t>这里先给出一个思路，还需要参考成熟设计、仔细研究制定</a:t>
            </a:r>
          </a:p>
        </p:txBody>
      </p:sp>
    </p:spTree>
    <p:extLst>
      <p:ext uri="{BB962C8B-B14F-4D97-AF65-F5344CB8AC3E}">
        <p14:creationId xmlns:p14="http://schemas.microsoft.com/office/powerpoint/2010/main" val="33162372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图片 4">
            <a:extLst>
              <a:ext uri="{FF2B5EF4-FFF2-40B4-BE49-F238E27FC236}">
                <a16:creationId xmlns:a16="http://schemas.microsoft.com/office/drawing/2014/main" id="{CCB3BEF5-FEB6-4237-86E4-4A335C0DB66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665929" y="1144489"/>
            <a:ext cx="2657053" cy="4723650"/>
          </a:xfrm>
          <a:prstGeom prst="rect">
            <a:avLst/>
          </a:prstGeom>
        </p:spPr>
      </p:pic>
      <p:sp>
        <p:nvSpPr>
          <p:cNvPr id="6" name="文本框 5">
            <a:extLst>
              <a:ext uri="{FF2B5EF4-FFF2-40B4-BE49-F238E27FC236}">
                <a16:creationId xmlns:a16="http://schemas.microsoft.com/office/drawing/2014/main" id="{EDB5DCE9-838B-4365-945C-BBB0A55AF36B}"/>
              </a:ext>
            </a:extLst>
          </p:cNvPr>
          <p:cNvSpPr txBox="1"/>
          <p:nvPr/>
        </p:nvSpPr>
        <p:spPr>
          <a:xfrm>
            <a:off x="0" y="0"/>
            <a:ext cx="13388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dirty="0"/>
              <a:t>区块链竞猜</a:t>
            </a:r>
          </a:p>
        </p:txBody>
      </p:sp>
      <p:sp>
        <p:nvSpPr>
          <p:cNvPr id="7" name="矩形 6">
            <a:extLst>
              <a:ext uri="{FF2B5EF4-FFF2-40B4-BE49-F238E27FC236}">
                <a16:creationId xmlns:a16="http://schemas.microsoft.com/office/drawing/2014/main" id="{70128E0B-A444-458C-BEC5-6E078D88CF25}"/>
              </a:ext>
            </a:extLst>
          </p:cNvPr>
          <p:cNvSpPr/>
          <p:nvPr/>
        </p:nvSpPr>
        <p:spPr>
          <a:xfrm>
            <a:off x="3224125" y="1463258"/>
            <a:ext cx="4953740" cy="4262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竞猜游戏合约</a:t>
            </a:r>
          </a:p>
        </p:txBody>
      </p:sp>
      <p:sp>
        <p:nvSpPr>
          <p:cNvPr id="8" name="矩形 7">
            <a:extLst>
              <a:ext uri="{FF2B5EF4-FFF2-40B4-BE49-F238E27FC236}">
                <a16:creationId xmlns:a16="http://schemas.microsoft.com/office/drawing/2014/main" id="{9A0F7383-F3E7-4652-A253-8DD65DB2D4E0}"/>
              </a:ext>
            </a:extLst>
          </p:cNvPr>
          <p:cNvSpPr/>
          <p:nvPr/>
        </p:nvSpPr>
        <p:spPr>
          <a:xfrm>
            <a:off x="6943868" y="2441402"/>
            <a:ext cx="1233997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盈利资金池</a:t>
            </a:r>
          </a:p>
        </p:txBody>
      </p:sp>
      <p:sp>
        <p:nvSpPr>
          <p:cNvPr id="9" name="矩形 8">
            <a:extLst>
              <a:ext uri="{FF2B5EF4-FFF2-40B4-BE49-F238E27FC236}">
                <a16:creationId xmlns:a16="http://schemas.microsoft.com/office/drawing/2014/main" id="{EB246CC5-49F2-494F-87D7-F99645E6A4D7}"/>
              </a:ext>
            </a:extLst>
          </p:cNvPr>
          <p:cNvSpPr/>
          <p:nvPr/>
        </p:nvSpPr>
        <p:spPr>
          <a:xfrm>
            <a:off x="936645" y="1463258"/>
            <a:ext cx="878890" cy="43056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运营</a:t>
            </a:r>
          </a:p>
        </p:txBody>
      </p:sp>
      <p:cxnSp>
        <p:nvCxnSpPr>
          <p:cNvPr id="10" name="直接箭头连接符 9">
            <a:extLst>
              <a:ext uri="{FF2B5EF4-FFF2-40B4-BE49-F238E27FC236}">
                <a16:creationId xmlns:a16="http://schemas.microsoft.com/office/drawing/2014/main" id="{2B6DE5E5-3A15-4C34-BD6C-8711ED8C2BBC}"/>
              </a:ext>
            </a:extLst>
          </p:cNvPr>
          <p:cNvCxnSpPr>
            <a:cxnSpLocks/>
            <a:stCxn id="9" idx="3"/>
            <a:endCxn id="7" idx="1"/>
          </p:cNvCxnSpPr>
          <p:nvPr/>
        </p:nvCxnSpPr>
        <p:spPr>
          <a:xfrm flipV="1">
            <a:off x="1815535" y="1676392"/>
            <a:ext cx="1408590" cy="215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文本框 10">
            <a:extLst>
              <a:ext uri="{FF2B5EF4-FFF2-40B4-BE49-F238E27FC236}">
                <a16:creationId xmlns:a16="http://schemas.microsoft.com/office/drawing/2014/main" id="{941C21EA-74EC-49FF-ADB1-2744671143B2}"/>
              </a:ext>
            </a:extLst>
          </p:cNvPr>
          <p:cNvSpPr txBox="1"/>
          <p:nvPr/>
        </p:nvSpPr>
        <p:spPr>
          <a:xfrm>
            <a:off x="2083095" y="1368613"/>
            <a:ext cx="90281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创建游戏</a:t>
            </a:r>
          </a:p>
        </p:txBody>
      </p:sp>
      <p:sp>
        <p:nvSpPr>
          <p:cNvPr id="22" name="矩形 21">
            <a:extLst>
              <a:ext uri="{FF2B5EF4-FFF2-40B4-BE49-F238E27FC236}">
                <a16:creationId xmlns:a16="http://schemas.microsoft.com/office/drawing/2014/main" id="{7889FB62-9E93-488B-9967-BE624313E69B}"/>
              </a:ext>
            </a:extLst>
          </p:cNvPr>
          <p:cNvSpPr/>
          <p:nvPr/>
        </p:nvSpPr>
        <p:spPr>
          <a:xfrm>
            <a:off x="3884040" y="2441402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单次游戏资金池</a:t>
            </a:r>
          </a:p>
        </p:txBody>
      </p:sp>
      <p:cxnSp>
        <p:nvCxnSpPr>
          <p:cNvPr id="23" name="直接箭头连接符 22">
            <a:extLst>
              <a:ext uri="{FF2B5EF4-FFF2-40B4-BE49-F238E27FC236}">
                <a16:creationId xmlns:a16="http://schemas.microsoft.com/office/drawing/2014/main" id="{F4CA22EF-DA38-4E0A-A3ED-BABA2AE6BFB7}"/>
              </a:ext>
            </a:extLst>
          </p:cNvPr>
          <p:cNvCxnSpPr>
            <a:cxnSpLocks/>
            <a:endCxn id="22" idx="0"/>
          </p:cNvCxnSpPr>
          <p:nvPr/>
        </p:nvCxnSpPr>
        <p:spPr>
          <a:xfrm>
            <a:off x="4544683" y="1806790"/>
            <a:ext cx="0" cy="6346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接箭头连接符 23">
            <a:extLst>
              <a:ext uri="{FF2B5EF4-FFF2-40B4-BE49-F238E27FC236}">
                <a16:creationId xmlns:a16="http://schemas.microsoft.com/office/drawing/2014/main" id="{CB5BEDFD-4547-4FDD-B0D8-E7752CEC8CFE}"/>
              </a:ext>
            </a:extLst>
          </p:cNvPr>
          <p:cNvCxnSpPr>
            <a:cxnSpLocks/>
            <a:stCxn id="22" idx="3"/>
            <a:endCxn id="8" idx="1"/>
          </p:cNvCxnSpPr>
          <p:nvPr/>
        </p:nvCxnSpPr>
        <p:spPr>
          <a:xfrm>
            <a:off x="5205326" y="2626068"/>
            <a:ext cx="17385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文本框 24">
            <a:extLst>
              <a:ext uri="{FF2B5EF4-FFF2-40B4-BE49-F238E27FC236}">
                <a16:creationId xmlns:a16="http://schemas.microsoft.com/office/drawing/2014/main" id="{FCC9D145-C71F-4229-8ECD-8BEB46C9D693}"/>
              </a:ext>
            </a:extLst>
          </p:cNvPr>
          <p:cNvSpPr txBox="1"/>
          <p:nvPr/>
        </p:nvSpPr>
        <p:spPr>
          <a:xfrm>
            <a:off x="5623191" y="2310375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固定比率抽成</a:t>
            </a:r>
          </a:p>
        </p:txBody>
      </p:sp>
      <p:sp>
        <p:nvSpPr>
          <p:cNvPr id="26" name="矩形 25">
            <a:extLst>
              <a:ext uri="{FF2B5EF4-FFF2-40B4-BE49-F238E27FC236}">
                <a16:creationId xmlns:a16="http://schemas.microsoft.com/office/drawing/2014/main" id="{C4285BA4-A26F-409F-A1A5-403D4DA427AE}"/>
              </a:ext>
            </a:extLst>
          </p:cNvPr>
          <p:cNvSpPr/>
          <p:nvPr/>
        </p:nvSpPr>
        <p:spPr>
          <a:xfrm>
            <a:off x="3884040" y="3257860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结果揭晓</a:t>
            </a:r>
          </a:p>
        </p:txBody>
      </p:sp>
      <p:sp>
        <p:nvSpPr>
          <p:cNvPr id="27" name="矩形 26">
            <a:extLst>
              <a:ext uri="{FF2B5EF4-FFF2-40B4-BE49-F238E27FC236}">
                <a16:creationId xmlns:a16="http://schemas.microsoft.com/office/drawing/2014/main" id="{FE27BC74-4F9D-4A01-A61E-05ECD63B17B3}"/>
              </a:ext>
            </a:extLst>
          </p:cNvPr>
          <p:cNvSpPr/>
          <p:nvPr/>
        </p:nvSpPr>
        <p:spPr>
          <a:xfrm>
            <a:off x="3884040" y="3974735"/>
            <a:ext cx="1321286" cy="369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合约分成</a:t>
            </a:r>
          </a:p>
        </p:txBody>
      </p:sp>
      <p:sp>
        <p:nvSpPr>
          <p:cNvPr id="30" name="流程图: 接点 29">
            <a:extLst>
              <a:ext uri="{FF2B5EF4-FFF2-40B4-BE49-F238E27FC236}">
                <a16:creationId xmlns:a16="http://schemas.microsoft.com/office/drawing/2014/main" id="{0D0C1445-A3DB-49DF-991E-DA155FEB8136}"/>
              </a:ext>
            </a:extLst>
          </p:cNvPr>
          <p:cNvSpPr/>
          <p:nvPr/>
        </p:nvSpPr>
        <p:spPr>
          <a:xfrm>
            <a:off x="4321707" y="4795991"/>
            <a:ext cx="457200" cy="45720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cxnSp>
        <p:nvCxnSpPr>
          <p:cNvPr id="31" name="直接箭头连接符 30">
            <a:extLst>
              <a:ext uri="{FF2B5EF4-FFF2-40B4-BE49-F238E27FC236}">
                <a16:creationId xmlns:a16="http://schemas.microsoft.com/office/drawing/2014/main" id="{1B5E041B-F67A-470C-B453-17694B73BD92}"/>
              </a:ext>
            </a:extLst>
          </p:cNvPr>
          <p:cNvCxnSpPr>
            <a:cxnSpLocks/>
            <a:stCxn id="27" idx="2"/>
            <a:endCxn id="30" idx="0"/>
          </p:cNvCxnSpPr>
          <p:nvPr/>
        </p:nvCxnSpPr>
        <p:spPr>
          <a:xfrm>
            <a:off x="4544683" y="4344067"/>
            <a:ext cx="5624" cy="45192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箭头连接符 31">
            <a:extLst>
              <a:ext uri="{FF2B5EF4-FFF2-40B4-BE49-F238E27FC236}">
                <a16:creationId xmlns:a16="http://schemas.microsoft.com/office/drawing/2014/main" id="{4E9B1157-FA4B-460D-9C86-07B9D4AF5770}"/>
              </a:ext>
            </a:extLst>
          </p:cNvPr>
          <p:cNvCxnSpPr>
            <a:cxnSpLocks/>
            <a:stCxn id="22" idx="2"/>
            <a:endCxn id="26" idx="0"/>
          </p:cNvCxnSpPr>
          <p:nvPr/>
        </p:nvCxnSpPr>
        <p:spPr>
          <a:xfrm>
            <a:off x="4544683" y="2810734"/>
            <a:ext cx="0" cy="447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接箭头连接符 32">
            <a:extLst>
              <a:ext uri="{FF2B5EF4-FFF2-40B4-BE49-F238E27FC236}">
                <a16:creationId xmlns:a16="http://schemas.microsoft.com/office/drawing/2014/main" id="{A8846746-CC6F-4BD9-89E6-B1818D85AA10}"/>
              </a:ext>
            </a:extLst>
          </p:cNvPr>
          <p:cNvCxnSpPr>
            <a:cxnSpLocks/>
            <a:stCxn id="26" idx="2"/>
            <a:endCxn id="27" idx="0"/>
          </p:cNvCxnSpPr>
          <p:nvPr/>
        </p:nvCxnSpPr>
        <p:spPr>
          <a:xfrm>
            <a:off x="4544683" y="3627192"/>
            <a:ext cx="0" cy="3475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连接符: 肘形 35">
            <a:extLst>
              <a:ext uri="{FF2B5EF4-FFF2-40B4-BE49-F238E27FC236}">
                <a16:creationId xmlns:a16="http://schemas.microsoft.com/office/drawing/2014/main" id="{86B446E4-83A7-4F06-8A9A-3D381D28A73A}"/>
              </a:ext>
            </a:extLst>
          </p:cNvPr>
          <p:cNvCxnSpPr>
            <a:cxnSpLocks/>
            <a:stCxn id="9" idx="2"/>
            <a:endCxn id="26" idx="1"/>
          </p:cNvCxnSpPr>
          <p:nvPr/>
        </p:nvCxnSpPr>
        <p:spPr>
          <a:xfrm rot="16200000" flipH="1">
            <a:off x="1855715" y="1414200"/>
            <a:ext cx="1548701" cy="2507950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文本框 36">
            <a:extLst>
              <a:ext uri="{FF2B5EF4-FFF2-40B4-BE49-F238E27FC236}">
                <a16:creationId xmlns:a16="http://schemas.microsoft.com/office/drawing/2014/main" id="{F0A3A412-2F11-4140-9FB4-5BF898D5261D}"/>
              </a:ext>
            </a:extLst>
          </p:cNvPr>
          <p:cNvSpPr txBox="1"/>
          <p:nvPr/>
        </p:nvSpPr>
        <p:spPr>
          <a:xfrm>
            <a:off x="4568740" y="4414611"/>
            <a:ext cx="40908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Yes</a:t>
            </a:r>
            <a:endParaRPr lang="zh-CN" altLang="en-US" sz="1200" dirty="0"/>
          </a:p>
        </p:txBody>
      </p:sp>
      <p:sp>
        <p:nvSpPr>
          <p:cNvPr id="46" name="文本框 45">
            <a:extLst>
              <a:ext uri="{FF2B5EF4-FFF2-40B4-BE49-F238E27FC236}">
                <a16:creationId xmlns:a16="http://schemas.microsoft.com/office/drawing/2014/main" id="{1AAC88DD-F2C0-4CF0-B60B-47F881911948}"/>
              </a:ext>
            </a:extLst>
          </p:cNvPr>
          <p:cNvSpPr txBox="1"/>
          <p:nvPr/>
        </p:nvSpPr>
        <p:spPr>
          <a:xfrm>
            <a:off x="5834206" y="3959840"/>
            <a:ext cx="19800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>
                <a:solidFill>
                  <a:srgbClr val="FF0000"/>
                </a:solidFill>
              </a:rPr>
              <a:t>按投注比例分配给赢家</a:t>
            </a:r>
            <a:endParaRPr lang="en-US" altLang="zh-CN" sz="1400" dirty="0">
              <a:solidFill>
                <a:srgbClr val="FF0000"/>
              </a:solidFill>
            </a:endParaRPr>
          </a:p>
        </p:txBody>
      </p:sp>
      <p:cxnSp>
        <p:nvCxnSpPr>
          <p:cNvPr id="47" name="直接箭头连接符 46">
            <a:extLst>
              <a:ext uri="{FF2B5EF4-FFF2-40B4-BE49-F238E27FC236}">
                <a16:creationId xmlns:a16="http://schemas.microsoft.com/office/drawing/2014/main" id="{70A63EB4-D8ED-4A0F-A3B7-BCF61C911BBD}"/>
              </a:ext>
            </a:extLst>
          </p:cNvPr>
          <p:cNvCxnSpPr>
            <a:cxnSpLocks/>
          </p:cNvCxnSpPr>
          <p:nvPr/>
        </p:nvCxnSpPr>
        <p:spPr>
          <a:xfrm flipH="1">
            <a:off x="5195829" y="4080721"/>
            <a:ext cx="670812" cy="104468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文本框 47">
            <a:extLst>
              <a:ext uri="{FF2B5EF4-FFF2-40B4-BE49-F238E27FC236}">
                <a16:creationId xmlns:a16="http://schemas.microsoft.com/office/drawing/2014/main" id="{F9F370BF-F23C-4080-84EA-6B5741FC4D0C}"/>
              </a:ext>
            </a:extLst>
          </p:cNvPr>
          <p:cNvSpPr txBox="1"/>
          <p:nvPr/>
        </p:nvSpPr>
        <p:spPr>
          <a:xfrm>
            <a:off x="2083095" y="1722621"/>
            <a:ext cx="97013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游戏</a:t>
            </a:r>
            <a:r>
              <a:rPr lang="en-US" altLang="zh-CN" sz="1200" dirty="0"/>
              <a:t>id</a:t>
            </a:r>
            <a:r>
              <a:rPr lang="zh-CN" altLang="en-US" sz="1200" dirty="0"/>
              <a:t>：</a:t>
            </a:r>
            <a:r>
              <a:rPr lang="en-US" altLang="zh-CN" sz="1200" dirty="0"/>
              <a:t>xxx</a:t>
            </a:r>
            <a:endParaRPr lang="zh-CN" altLang="en-US" sz="1200" dirty="0"/>
          </a:p>
        </p:txBody>
      </p:sp>
      <p:sp>
        <p:nvSpPr>
          <p:cNvPr id="49" name="文本框 48">
            <a:extLst>
              <a:ext uri="{FF2B5EF4-FFF2-40B4-BE49-F238E27FC236}">
                <a16:creationId xmlns:a16="http://schemas.microsoft.com/office/drawing/2014/main" id="{9B397543-C36B-48D9-AE9B-5DBFCA1EC507}"/>
              </a:ext>
            </a:extLst>
          </p:cNvPr>
          <p:cNvSpPr txBox="1"/>
          <p:nvPr/>
        </p:nvSpPr>
        <p:spPr>
          <a:xfrm>
            <a:off x="1225252" y="5355574"/>
            <a:ext cx="4916731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/>
              <a:t>1.</a:t>
            </a:r>
            <a:r>
              <a:rPr lang="zh-CN" altLang="en-US" sz="1200" dirty="0"/>
              <a:t>竞猜内容及结果、投注信息、分成信息均上链，可查可溯。</a:t>
            </a:r>
            <a:endParaRPr lang="en-US" altLang="zh-CN" sz="1200" dirty="0"/>
          </a:p>
          <a:p>
            <a:r>
              <a:rPr lang="en-US" altLang="zh-CN" sz="1200" dirty="0"/>
              <a:t>2.</a:t>
            </a:r>
            <a:r>
              <a:rPr lang="zh-CN" altLang="en-US" sz="1200" dirty="0"/>
              <a:t>资金完全来源于参与的用户。</a:t>
            </a:r>
            <a:endParaRPr lang="en-US" altLang="zh-CN" sz="1200" dirty="0"/>
          </a:p>
          <a:p>
            <a:r>
              <a:rPr lang="en-US" altLang="zh-CN" sz="1200" dirty="0"/>
              <a:t>3.</a:t>
            </a:r>
            <a:r>
              <a:rPr lang="zh-CN" altLang="en-US" sz="1200" dirty="0"/>
              <a:t>平台固定抽成。</a:t>
            </a:r>
            <a:endParaRPr lang="en-US" altLang="zh-CN" sz="1200" dirty="0"/>
          </a:p>
          <a:p>
            <a:r>
              <a:rPr lang="en-US" altLang="zh-CN" sz="1200" dirty="0"/>
              <a:t>4.</a:t>
            </a:r>
            <a:r>
              <a:rPr lang="zh-CN" altLang="en-US" sz="1200" dirty="0"/>
              <a:t>平台运营很关键，需要设计一些有意思的话题，吸引人们持续参与。</a:t>
            </a:r>
            <a:endParaRPr lang="en-US" altLang="zh-CN" sz="1200" dirty="0"/>
          </a:p>
          <a:p>
            <a:r>
              <a:rPr lang="en-US" altLang="zh-CN" sz="1200" dirty="0"/>
              <a:t>5.</a:t>
            </a:r>
            <a:r>
              <a:rPr lang="zh-CN" altLang="en-US" sz="1200" dirty="0"/>
              <a:t>可以配套要做一些营销、推广等商业活动。</a:t>
            </a:r>
            <a:endParaRPr lang="en-US" altLang="zh-CN" sz="1200" dirty="0"/>
          </a:p>
          <a:p>
            <a:r>
              <a:rPr lang="en-US" altLang="zh-CN" sz="1200" dirty="0"/>
              <a:t>6.</a:t>
            </a:r>
            <a:r>
              <a:rPr lang="zh-CN" altLang="en-US" sz="1200" dirty="0"/>
              <a:t>用户可以使用</a:t>
            </a:r>
            <a:r>
              <a:rPr lang="en-US" altLang="zh-CN" sz="1200" dirty="0"/>
              <a:t>BTY</a:t>
            </a:r>
            <a:r>
              <a:rPr lang="zh-CN" altLang="en-US" sz="1200" dirty="0"/>
              <a:t>、稳定币、博彩币等参与不同的竞猜游戏。</a:t>
            </a:r>
            <a:endParaRPr lang="en-US" altLang="zh-CN" sz="1200" dirty="0"/>
          </a:p>
          <a:p>
            <a:r>
              <a:rPr lang="en-US" altLang="zh-CN" sz="1200" dirty="0"/>
              <a:t>7.</a:t>
            </a:r>
            <a:r>
              <a:rPr lang="zh-CN" altLang="en-US" sz="1200" dirty="0"/>
              <a:t>由于游戏模型比较简单，一个合约可以支持各种竞猜。</a:t>
            </a:r>
            <a:endParaRPr lang="en-US" altLang="zh-CN" sz="1200" dirty="0"/>
          </a:p>
        </p:txBody>
      </p:sp>
      <p:sp>
        <p:nvSpPr>
          <p:cNvPr id="50" name="文本框 49">
            <a:extLst>
              <a:ext uri="{FF2B5EF4-FFF2-40B4-BE49-F238E27FC236}">
                <a16:creationId xmlns:a16="http://schemas.microsoft.com/office/drawing/2014/main" id="{450EF772-C385-4066-95B6-25BA6E6D306B}"/>
              </a:ext>
            </a:extLst>
          </p:cNvPr>
          <p:cNvSpPr txBox="1"/>
          <p:nvPr/>
        </p:nvSpPr>
        <p:spPr>
          <a:xfrm>
            <a:off x="999454" y="815676"/>
            <a:ext cx="673133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例如：竞猜</a:t>
            </a:r>
            <a:r>
              <a:rPr lang="en-US" altLang="zh-CN" sz="1200" dirty="0"/>
              <a:t>{topic:”2018</a:t>
            </a:r>
            <a:r>
              <a:rPr lang="zh-CN" altLang="en-US" sz="1200" dirty="0"/>
              <a:t>年</a:t>
            </a:r>
            <a:r>
              <a:rPr lang="en-US" altLang="zh-CN" sz="1200" dirty="0"/>
              <a:t>10</a:t>
            </a:r>
            <a:r>
              <a:rPr lang="zh-CN" altLang="en-US" sz="1200" dirty="0"/>
              <a:t>月</a:t>
            </a:r>
            <a:r>
              <a:rPr lang="en-US" altLang="zh-CN" sz="1200" dirty="0"/>
              <a:t>27</a:t>
            </a:r>
            <a:r>
              <a:rPr lang="zh-CN" altLang="en-US" sz="1200" dirty="0"/>
              <a:t>日上证</a:t>
            </a:r>
            <a:r>
              <a:rPr lang="en-US" altLang="zh-CN" sz="1200" dirty="0"/>
              <a:t>A</a:t>
            </a:r>
            <a:r>
              <a:rPr lang="zh-CN" altLang="en-US" sz="1200" dirty="0"/>
              <a:t>股收盘点数是否会高于</a:t>
            </a:r>
            <a:r>
              <a:rPr lang="en-US" altLang="zh-CN" sz="1200" dirty="0"/>
              <a:t>2600”</a:t>
            </a:r>
            <a:r>
              <a:rPr lang="zh-CN" altLang="en-US" sz="1200" dirty="0"/>
              <a:t>，选项：</a:t>
            </a:r>
            <a:r>
              <a:rPr lang="en-US" altLang="zh-CN" sz="1200" dirty="0"/>
              <a:t>{A</a:t>
            </a:r>
            <a:r>
              <a:rPr lang="zh-CN" altLang="en-US" sz="1200" dirty="0"/>
              <a:t>：会；</a:t>
            </a:r>
            <a:r>
              <a:rPr lang="en-US" altLang="zh-CN" sz="1200" dirty="0"/>
              <a:t>B</a:t>
            </a:r>
            <a:r>
              <a:rPr lang="zh-CN" altLang="en-US" sz="1200" dirty="0"/>
              <a:t>：不会</a:t>
            </a:r>
            <a:r>
              <a:rPr lang="en-US" altLang="zh-CN" sz="1200" dirty="0"/>
              <a:t>}}</a:t>
            </a:r>
            <a:endParaRPr lang="zh-CN" altLang="en-US" sz="1200" dirty="0"/>
          </a:p>
        </p:txBody>
      </p:sp>
      <p:sp>
        <p:nvSpPr>
          <p:cNvPr id="53" name="矩形 52">
            <a:extLst>
              <a:ext uri="{FF2B5EF4-FFF2-40B4-BE49-F238E27FC236}">
                <a16:creationId xmlns:a16="http://schemas.microsoft.com/office/drawing/2014/main" id="{0CEC0D9C-3C07-4680-AA4F-DC37562E68A5}"/>
              </a:ext>
            </a:extLst>
          </p:cNvPr>
          <p:cNvSpPr/>
          <p:nvPr/>
        </p:nvSpPr>
        <p:spPr>
          <a:xfrm>
            <a:off x="2457309" y="2199950"/>
            <a:ext cx="949918" cy="2741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玩家</a:t>
            </a:r>
            <a:r>
              <a:rPr lang="en-US" altLang="zh-CN" sz="1200" dirty="0"/>
              <a:t>1</a:t>
            </a:r>
            <a:endParaRPr lang="zh-CN" altLang="en-US" sz="1200" dirty="0"/>
          </a:p>
        </p:txBody>
      </p:sp>
      <p:sp>
        <p:nvSpPr>
          <p:cNvPr id="54" name="矩形 53">
            <a:extLst>
              <a:ext uri="{FF2B5EF4-FFF2-40B4-BE49-F238E27FC236}">
                <a16:creationId xmlns:a16="http://schemas.microsoft.com/office/drawing/2014/main" id="{13D4647C-5DF1-4861-8E98-2844009B55EC}"/>
              </a:ext>
            </a:extLst>
          </p:cNvPr>
          <p:cNvSpPr/>
          <p:nvPr/>
        </p:nvSpPr>
        <p:spPr>
          <a:xfrm>
            <a:off x="2456936" y="2636942"/>
            <a:ext cx="949918" cy="2741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200" dirty="0"/>
              <a:t>玩家</a:t>
            </a:r>
            <a:r>
              <a:rPr lang="en-US" altLang="zh-CN" sz="1200" dirty="0"/>
              <a:t>N</a:t>
            </a:r>
            <a:endParaRPr lang="zh-CN" altLang="en-US" sz="1200" dirty="0"/>
          </a:p>
        </p:txBody>
      </p:sp>
      <p:sp>
        <p:nvSpPr>
          <p:cNvPr id="55" name="文本框 54">
            <a:extLst>
              <a:ext uri="{FF2B5EF4-FFF2-40B4-BE49-F238E27FC236}">
                <a16:creationId xmlns:a16="http://schemas.microsoft.com/office/drawing/2014/main" id="{AB46C5BC-2F0F-498C-96A9-FACD770D2134}"/>
              </a:ext>
            </a:extLst>
          </p:cNvPr>
          <p:cNvSpPr txBox="1"/>
          <p:nvPr/>
        </p:nvSpPr>
        <p:spPr>
          <a:xfrm>
            <a:off x="2758610" y="2370860"/>
            <a:ext cx="3465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…</a:t>
            </a:r>
            <a:endParaRPr lang="zh-CN" altLang="en-US" dirty="0"/>
          </a:p>
        </p:txBody>
      </p:sp>
      <p:cxnSp>
        <p:nvCxnSpPr>
          <p:cNvPr id="57" name="直接箭头连接符 56">
            <a:extLst>
              <a:ext uri="{FF2B5EF4-FFF2-40B4-BE49-F238E27FC236}">
                <a16:creationId xmlns:a16="http://schemas.microsoft.com/office/drawing/2014/main" id="{0803EE16-A1A9-4FF1-A63E-597EB7CF1C7C}"/>
              </a:ext>
            </a:extLst>
          </p:cNvPr>
          <p:cNvCxnSpPr>
            <a:stCxn id="53" idx="3"/>
            <a:endCxn id="22" idx="1"/>
          </p:cNvCxnSpPr>
          <p:nvPr/>
        </p:nvCxnSpPr>
        <p:spPr>
          <a:xfrm>
            <a:off x="3407227" y="2337030"/>
            <a:ext cx="476813" cy="2890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>
            <a:extLst>
              <a:ext uri="{FF2B5EF4-FFF2-40B4-BE49-F238E27FC236}">
                <a16:creationId xmlns:a16="http://schemas.microsoft.com/office/drawing/2014/main" id="{8C132538-1B32-4147-A735-33290F9B53A8}"/>
              </a:ext>
            </a:extLst>
          </p:cNvPr>
          <p:cNvCxnSpPr>
            <a:stCxn id="54" idx="3"/>
            <a:endCxn id="22" idx="1"/>
          </p:cNvCxnSpPr>
          <p:nvPr/>
        </p:nvCxnSpPr>
        <p:spPr>
          <a:xfrm flipV="1">
            <a:off x="3406854" y="2626068"/>
            <a:ext cx="477186" cy="1479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文本框 59">
            <a:extLst>
              <a:ext uri="{FF2B5EF4-FFF2-40B4-BE49-F238E27FC236}">
                <a16:creationId xmlns:a16="http://schemas.microsoft.com/office/drawing/2014/main" id="{DBFBE105-29C9-48D5-9B3E-DBC702E6BB92}"/>
              </a:ext>
            </a:extLst>
          </p:cNvPr>
          <p:cNvSpPr txBox="1"/>
          <p:nvPr/>
        </p:nvSpPr>
        <p:spPr>
          <a:xfrm>
            <a:off x="3466175" y="2164403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00" dirty="0"/>
              <a:t>投注</a:t>
            </a:r>
          </a:p>
        </p:txBody>
      </p:sp>
      <p:sp>
        <p:nvSpPr>
          <p:cNvPr id="62" name="文本框 61">
            <a:extLst>
              <a:ext uri="{FF2B5EF4-FFF2-40B4-BE49-F238E27FC236}">
                <a16:creationId xmlns:a16="http://schemas.microsoft.com/office/drawing/2014/main" id="{DD4F32D7-73EB-405F-B2D1-D63409056848}"/>
              </a:ext>
            </a:extLst>
          </p:cNvPr>
          <p:cNvSpPr txBox="1"/>
          <p:nvPr/>
        </p:nvSpPr>
        <p:spPr>
          <a:xfrm>
            <a:off x="1891468" y="3138182"/>
            <a:ext cx="144142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/>
              <a:t>向合约提交结果</a:t>
            </a:r>
          </a:p>
        </p:txBody>
      </p:sp>
      <p:cxnSp>
        <p:nvCxnSpPr>
          <p:cNvPr id="65" name="直接箭头连接符 64">
            <a:extLst>
              <a:ext uri="{FF2B5EF4-FFF2-40B4-BE49-F238E27FC236}">
                <a16:creationId xmlns:a16="http://schemas.microsoft.com/office/drawing/2014/main" id="{82B0C59A-CCD8-4D6D-92BE-CE27E94FC80F}"/>
              </a:ext>
            </a:extLst>
          </p:cNvPr>
          <p:cNvCxnSpPr>
            <a:stCxn id="11" idx="0"/>
          </p:cNvCxnSpPr>
          <p:nvPr/>
        </p:nvCxnSpPr>
        <p:spPr>
          <a:xfrm flipH="1" flipV="1">
            <a:off x="2534500" y="1137781"/>
            <a:ext cx="1" cy="230832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文本框 66">
            <a:extLst>
              <a:ext uri="{FF2B5EF4-FFF2-40B4-BE49-F238E27FC236}">
                <a16:creationId xmlns:a16="http://schemas.microsoft.com/office/drawing/2014/main" id="{93466D16-0941-4E58-8AA9-3BDF9749DC52}"/>
              </a:ext>
            </a:extLst>
          </p:cNvPr>
          <p:cNvSpPr txBox="1"/>
          <p:nvPr/>
        </p:nvSpPr>
        <p:spPr>
          <a:xfrm>
            <a:off x="4641474" y="1995125"/>
            <a:ext cx="108234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00" dirty="0">
                <a:solidFill>
                  <a:srgbClr val="FF0000"/>
                </a:solidFill>
              </a:rPr>
              <a:t>选项及金额</a:t>
            </a:r>
            <a:endParaRPr lang="en-US" altLang="zh-CN" sz="1400" dirty="0">
              <a:solidFill>
                <a:srgbClr val="FF0000"/>
              </a:solidFill>
            </a:endParaRPr>
          </a:p>
        </p:txBody>
      </p:sp>
      <p:cxnSp>
        <p:nvCxnSpPr>
          <p:cNvPr id="68" name="直接箭头连接符 67">
            <a:extLst>
              <a:ext uri="{FF2B5EF4-FFF2-40B4-BE49-F238E27FC236}">
                <a16:creationId xmlns:a16="http://schemas.microsoft.com/office/drawing/2014/main" id="{B0D81827-4A59-46F9-A4C3-D9AD61EDF818}"/>
              </a:ext>
            </a:extLst>
          </p:cNvPr>
          <p:cNvCxnSpPr>
            <a:cxnSpLocks/>
            <a:endCxn id="60" idx="3"/>
          </p:cNvCxnSpPr>
          <p:nvPr/>
        </p:nvCxnSpPr>
        <p:spPr>
          <a:xfrm flipH="1">
            <a:off x="3958618" y="2158930"/>
            <a:ext cx="767602" cy="143973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矩形 69">
            <a:extLst>
              <a:ext uri="{FF2B5EF4-FFF2-40B4-BE49-F238E27FC236}">
                <a16:creationId xmlns:a16="http://schemas.microsoft.com/office/drawing/2014/main" id="{A094B2BF-EBA5-4340-8251-050F59581CD6}"/>
              </a:ext>
            </a:extLst>
          </p:cNvPr>
          <p:cNvSpPr/>
          <p:nvPr/>
        </p:nvSpPr>
        <p:spPr>
          <a:xfrm>
            <a:off x="8910370" y="532286"/>
            <a:ext cx="2159566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400" dirty="0"/>
              <a:t>公信宝平台中的预测市场</a:t>
            </a:r>
          </a:p>
        </p:txBody>
      </p:sp>
      <p:cxnSp>
        <p:nvCxnSpPr>
          <p:cNvPr id="71" name="直接箭头连接符 70">
            <a:extLst>
              <a:ext uri="{FF2B5EF4-FFF2-40B4-BE49-F238E27FC236}">
                <a16:creationId xmlns:a16="http://schemas.microsoft.com/office/drawing/2014/main" id="{11E070A8-B88F-4E8D-B4B3-67674FABA370}"/>
              </a:ext>
            </a:extLst>
          </p:cNvPr>
          <p:cNvCxnSpPr>
            <a:cxnSpLocks/>
            <a:stCxn id="70" idx="2"/>
            <a:endCxn id="5" idx="0"/>
          </p:cNvCxnSpPr>
          <p:nvPr/>
        </p:nvCxnSpPr>
        <p:spPr>
          <a:xfrm>
            <a:off x="9990153" y="840063"/>
            <a:ext cx="4303" cy="304426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618698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3162</TotalTime>
  <Words>1424</Words>
  <Application>Microsoft Office PowerPoint</Application>
  <PresentationFormat>宽屏</PresentationFormat>
  <Paragraphs>153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2" baseType="lpstr">
      <vt:lpstr>等线</vt:lpstr>
      <vt:lpstr>等线 Light</vt:lpstr>
      <vt:lpstr>Arial</vt:lpstr>
      <vt:lpstr>Verdana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张 振华</dc:creator>
  <cp:lastModifiedBy>张 振华</cp:lastModifiedBy>
  <cp:revision>162</cp:revision>
  <dcterms:created xsi:type="dcterms:W3CDTF">2018-10-17T06:58:52Z</dcterms:created>
  <dcterms:modified xsi:type="dcterms:W3CDTF">2018-10-29T02:58:14Z</dcterms:modified>
</cp:coreProperties>
</file>

<file path=docProps/thumbnail.jpeg>
</file>