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3"/>
  </p:sldMasterIdLst>
  <p:sldIdLst>
    <p:sldId id="256" r:id="rId4"/>
    <p:sldId id="257" r:id="rId5"/>
    <p:sldId id="258" r:id="rId6"/>
  </p:sldIdLst>
  <p:sldSz cx="12192000" cy="6858000"/>
  <p:notesSz cx="7559675" cy="10691495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ä¸­åº¦æ ·å¼ 2 - å¼ºè°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4" Type="http://schemas.openxmlformats.org/officeDocument/2006/relationships/slide" Target="slides/slide1.xml"/><Relationship Id="rId3" Type="http://schemas.openxmlformats.org/officeDocument/2006/relationships/slideMaster" Target="slideMasters/slideMaster2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2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640" cy="11066760"/>
          </a:xfrm>
          <a:prstGeom prst="rect">
            <a:avLst/>
          </a:prstGeom>
        </p:spPr>
        <p:txBody>
          <a:bodyPr lIns="0" tIns="0" rIns="0" bIns="0" anchor="ctr"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6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9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2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3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4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7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8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9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0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1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640" cy="11066760"/>
          </a:xfrm>
          <a:prstGeom prst="rect">
            <a:avLst/>
          </a:prstGeom>
        </p:spPr>
        <p:txBody>
          <a:bodyPr lIns="0" tIns="0" rIns="0" bIns="0" anchor="ctr"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/>
          <a:p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21.xml"/><Relationship Id="rId8" Type="http://schemas.openxmlformats.org/officeDocument/2006/relationships/slideLayout" Target="../slideLayouts/slideLayout20.xml"/><Relationship Id="rId7" Type="http://schemas.openxmlformats.org/officeDocument/2006/relationships/slideLayout" Target="../slideLayouts/slideLayout19.xml"/><Relationship Id="rId6" Type="http://schemas.openxmlformats.org/officeDocument/2006/relationships/slideLayout" Target="../slideLayouts/slideLayout18.xml"/><Relationship Id="rId5" Type="http://schemas.openxmlformats.org/officeDocument/2006/relationships/slideLayout" Target="../slideLayouts/slideLayout17.xml"/><Relationship Id="rId4" Type="http://schemas.openxmlformats.org/officeDocument/2006/relationships/slideLayout" Target="../slideLayouts/slideLayout16.xml"/><Relationship Id="rId3" Type="http://schemas.openxmlformats.org/officeDocument/2006/relationships/slideLayout" Target="../slideLayouts/slideLayout15.xml"/><Relationship Id="rId2" Type="http://schemas.openxmlformats.org/officeDocument/2006/relationships/slideLayout" Target="../slideLayouts/slideLayout14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24.xml"/><Relationship Id="rId11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22.xml"/><Relationship Id="rId1" Type="http://schemas.openxmlformats.org/officeDocument/2006/relationships/slideLayout" Target="../slideLayouts/slideLayout1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anchor="ctr"/>
          <a:p>
            <a:pPr>
              <a:lnSpc>
                <a:spcPct val="90000"/>
              </a:lnSpc>
            </a:pPr>
            <a:r>
              <a:rPr lang="zh-CN" sz="4400" b="0" strike="noStrike" spc="-1">
                <a:solidFill>
                  <a:srgbClr val="000000"/>
                </a:solidFill>
                <a:latin typeface="Calibri Light"/>
              </a:rPr>
              <a:t>单击此处编辑母版标题样式</a:t>
            </a:r>
            <a:endParaRPr lang="zh-CN" sz="44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</p:spPr>
        <p:txBody>
          <a:bodyPr/>
          <a:p>
            <a:pPr marL="228600" indent="-227965">
              <a:lnSpc>
                <a:spcPct val="90000"/>
              </a:lnSpc>
              <a:spcBef>
                <a:spcPts val="1000"/>
              </a:spcBef>
              <a:buClr>
                <a:srgbClr val="000000"/>
              </a:buClr>
              <a:buFont typeface="Arial"/>
              <a:buChar char="•"/>
            </a:pPr>
            <a:r>
              <a:rPr lang="zh-CN" sz="2800" b="0" strike="noStrike" spc="-1">
                <a:solidFill>
                  <a:srgbClr val="000000"/>
                </a:solidFill>
                <a:latin typeface="Calibri"/>
              </a:rPr>
              <a:t>单击此处编辑母版文本样式</a:t>
            </a:r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  <a:p>
            <a:pPr marL="685800" lvl="1" indent="-227965">
              <a:lnSpc>
                <a:spcPct val="90000"/>
              </a:lnSpc>
              <a:spcBef>
                <a:spcPts val="500"/>
              </a:spcBef>
              <a:buClr>
                <a:srgbClr val="000000"/>
              </a:buClr>
              <a:buFont typeface="Arial"/>
              <a:buChar char="•"/>
            </a:pPr>
            <a:r>
              <a:rPr lang="zh-CN" sz="2400" b="0" strike="noStrike" spc="-1">
                <a:solidFill>
                  <a:srgbClr val="000000"/>
                </a:solidFill>
                <a:latin typeface="Calibri"/>
              </a:rPr>
              <a:t>第二级</a:t>
            </a:r>
            <a:endParaRPr lang="zh-CN" sz="2400" b="0" strike="noStrike" spc="-1">
              <a:solidFill>
                <a:srgbClr val="000000"/>
              </a:solidFill>
              <a:latin typeface="Calibri"/>
            </a:endParaRPr>
          </a:p>
          <a:p>
            <a:pPr marL="1143000" lvl="2" indent="-227965">
              <a:lnSpc>
                <a:spcPct val="90000"/>
              </a:lnSpc>
              <a:spcBef>
                <a:spcPts val="500"/>
              </a:spcBef>
              <a:buClr>
                <a:srgbClr val="000000"/>
              </a:buClr>
              <a:buFont typeface="Arial"/>
              <a:buChar char="•"/>
            </a:pPr>
            <a:r>
              <a:rPr lang="zh-CN" sz="2000" b="0" strike="noStrike" spc="-1">
                <a:solidFill>
                  <a:srgbClr val="000000"/>
                </a:solidFill>
                <a:latin typeface="Calibri"/>
              </a:rPr>
              <a:t>第三级</a:t>
            </a:r>
            <a:endParaRPr lang="zh-CN" sz="2000" b="0" strike="noStrike" spc="-1">
              <a:solidFill>
                <a:srgbClr val="000000"/>
              </a:solidFill>
              <a:latin typeface="Calibri"/>
            </a:endParaRPr>
          </a:p>
          <a:p>
            <a:pPr marL="1600200" lvl="3" indent="-227965">
              <a:lnSpc>
                <a:spcPct val="90000"/>
              </a:lnSpc>
              <a:spcBef>
                <a:spcPts val="500"/>
              </a:spcBef>
              <a:buClr>
                <a:srgbClr val="000000"/>
              </a:buClr>
              <a:buFont typeface="Arial"/>
              <a:buChar char="•"/>
            </a:pPr>
            <a:r>
              <a:rPr lang="zh-CN" sz="1800" b="0" strike="noStrike" spc="-1">
                <a:solidFill>
                  <a:srgbClr val="000000"/>
                </a:solidFill>
                <a:latin typeface="Calibri"/>
              </a:rPr>
              <a:t>第四级</a:t>
            </a:r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  <a:p>
            <a:pPr marL="2057400" lvl="4" indent="-227965">
              <a:lnSpc>
                <a:spcPct val="90000"/>
              </a:lnSpc>
              <a:spcBef>
                <a:spcPts val="500"/>
              </a:spcBef>
              <a:buClr>
                <a:srgbClr val="000000"/>
              </a:buClr>
              <a:buFont typeface="Arial"/>
              <a:buChar char="•"/>
            </a:pPr>
            <a:r>
              <a:rPr lang="zh-CN" sz="1800" b="0" strike="noStrike" spc="-1">
                <a:solidFill>
                  <a:srgbClr val="000000"/>
                </a:solidFill>
                <a:latin typeface="Calibri"/>
              </a:rPr>
              <a:t>第五级</a:t>
            </a:r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3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/>
          <a:p>
            <a:endParaRPr lang="en-US" sz="2400" b="0" strike="noStrike" spc="-1">
              <a:latin typeface="Times New Roman"/>
            </a:endParaRPr>
          </a:p>
        </p:txBody>
      </p:sp>
      <p:sp>
        <p:nvSpPr>
          <p:cNvPr id="4" name="PlaceHolder 4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/>
          <a:p>
            <a:endParaRPr lang="en-US" sz="2400" b="0" strike="noStrike" spc="-1">
              <a:latin typeface="Times New Roman"/>
            </a:endParaRPr>
          </a:p>
        </p:txBody>
      </p:sp>
      <p:sp>
        <p:nvSpPr>
          <p:cNvPr id="5" name="PlaceHolder 5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/>
          <a:p>
            <a:endParaRPr lang="en-US" sz="2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/>
    <p:bodyStyle/>
    <p:otherStyle/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anchor="b"/>
          <a:p>
            <a:pPr algn="ctr">
              <a:lnSpc>
                <a:spcPct val="90000"/>
              </a:lnSpc>
            </a:pPr>
            <a:r>
              <a:rPr lang="zh-CN" sz="6000" b="0" strike="noStrike" spc="-1">
                <a:solidFill>
                  <a:srgbClr val="000000"/>
                </a:solidFill>
                <a:latin typeface="Calibri Light"/>
              </a:rPr>
              <a:t>单击此处编辑母版标题样式</a:t>
            </a:r>
            <a:endParaRPr lang="zh-CN" sz="60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/>
          <a:p>
            <a:endParaRPr lang="en-US" sz="2400" b="0" strike="noStrike" spc="-1">
              <a:latin typeface="Times New Roman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/>
          <a:p>
            <a:endParaRPr lang="en-US" sz="2400" b="0" strike="noStrike" spc="-1"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/>
          <a:p>
            <a:endParaRPr lang="en-US" sz="2400" b="0" strike="noStrike" spc="-1">
              <a:latin typeface="Times New Roman"/>
            </a:endParaRPr>
          </a:p>
        </p:txBody>
      </p:sp>
      <p:sp>
        <p:nvSpPr>
          <p:cNvPr id="45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p>
            <a:pPr marL="431800" indent="-323850">
              <a:spcBef>
                <a:spcPts val="1415"/>
              </a:spcBef>
              <a:buClr>
                <a:srgbClr val="000000"/>
              </a:buClr>
              <a:buSzPct val="45000"/>
              <a:buFont typeface="Wingdings" panose="05000000000000000000" pitchFamily="2" charset="2"/>
              <a:buChar char=""/>
            </a:pPr>
            <a:r>
              <a:rPr lang="zh-CN" sz="2800" b="0" strike="noStrike" spc="-1">
                <a:solidFill>
                  <a:srgbClr val="000000"/>
                </a:solidFill>
                <a:latin typeface="Calibri"/>
              </a:rPr>
              <a:t>单击鼠标编辑大纲文字格式</a:t>
            </a:r>
            <a:endParaRPr lang="zh-CN" sz="2800" b="0" strike="noStrike" spc="-1">
              <a:solidFill>
                <a:srgbClr val="000000"/>
              </a:solidFill>
              <a:latin typeface="Calibri"/>
            </a:endParaRPr>
          </a:p>
          <a:p>
            <a:pPr marL="864235" lvl="1" indent="-323850">
              <a:spcBef>
                <a:spcPts val="1135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zh-CN" sz="2000" b="0" strike="noStrike" spc="-1">
                <a:solidFill>
                  <a:srgbClr val="000000"/>
                </a:solidFill>
                <a:latin typeface="Calibri"/>
              </a:rPr>
              <a:t>第二个大纲级</a:t>
            </a:r>
            <a:endParaRPr lang="zh-CN" sz="2000" b="0" strike="noStrike" spc="-1">
              <a:solidFill>
                <a:srgbClr val="000000"/>
              </a:solidFill>
              <a:latin typeface="Calibri"/>
            </a:endParaRPr>
          </a:p>
          <a:p>
            <a:pPr marL="1296035" lvl="2" indent="-288290">
              <a:spcBef>
                <a:spcPts val="850"/>
              </a:spcBef>
              <a:buClr>
                <a:srgbClr val="000000"/>
              </a:buClr>
              <a:buSzPct val="45000"/>
              <a:buFont typeface="Wingdings" panose="05000000000000000000" pitchFamily="2" charset="2"/>
              <a:buChar char=""/>
            </a:pPr>
            <a:r>
              <a:rPr lang="zh-CN" sz="1800" b="0" strike="noStrike" spc="-1">
                <a:solidFill>
                  <a:srgbClr val="000000"/>
                </a:solidFill>
                <a:latin typeface="Calibri"/>
              </a:rPr>
              <a:t>第三大纲级别</a:t>
            </a:r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  <a:p>
            <a:pPr marL="1727835" lvl="3" indent="-215900">
              <a:spcBef>
                <a:spcPts val="565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zh-CN" sz="1800" b="0" strike="noStrike" spc="-1">
                <a:solidFill>
                  <a:srgbClr val="000000"/>
                </a:solidFill>
                <a:latin typeface="Calibri"/>
              </a:rPr>
              <a:t>第四大纲级别</a:t>
            </a:r>
            <a:endParaRPr lang="zh-CN" sz="1800" b="0" strike="noStrike" spc="-1">
              <a:solidFill>
                <a:srgbClr val="000000"/>
              </a:solidFill>
              <a:latin typeface="Calibri"/>
            </a:endParaRPr>
          </a:p>
          <a:p>
            <a:pPr marL="2160270" lvl="4" indent="-215900">
              <a:spcBef>
                <a:spcPts val="285"/>
              </a:spcBef>
              <a:buClr>
                <a:srgbClr val="000000"/>
              </a:buClr>
              <a:buSzPct val="45000"/>
              <a:buFont typeface="Wingdings" panose="05000000000000000000" pitchFamily="2" charset="2"/>
              <a:buChar char=""/>
            </a:pPr>
            <a:r>
              <a:rPr lang="zh-CN" sz="2000" b="0" strike="noStrike" spc="-1">
                <a:solidFill>
                  <a:srgbClr val="000000"/>
                </a:solidFill>
                <a:latin typeface="Calibri"/>
              </a:rPr>
              <a:t>第五大纲级别</a:t>
            </a:r>
            <a:endParaRPr lang="zh-CN" sz="2000" b="0" strike="noStrike" spc="-1">
              <a:solidFill>
                <a:srgbClr val="000000"/>
              </a:solidFill>
              <a:latin typeface="Calibri"/>
            </a:endParaRPr>
          </a:p>
          <a:p>
            <a:pPr marL="2592070" lvl="5" indent="-215900">
              <a:spcBef>
                <a:spcPts val="285"/>
              </a:spcBef>
              <a:buClr>
                <a:srgbClr val="000000"/>
              </a:buClr>
              <a:buSzPct val="45000"/>
              <a:buFont typeface="Wingdings" panose="05000000000000000000" pitchFamily="2" charset="2"/>
              <a:buChar char=""/>
            </a:pPr>
            <a:r>
              <a:rPr lang="zh-CN" sz="2000" b="0" strike="noStrike" spc="-1">
                <a:solidFill>
                  <a:srgbClr val="000000"/>
                </a:solidFill>
                <a:latin typeface="Calibri"/>
              </a:rPr>
              <a:t>第六大纲级别</a:t>
            </a:r>
            <a:endParaRPr lang="zh-CN" sz="2000" b="0" strike="noStrike" spc="-1">
              <a:solidFill>
                <a:srgbClr val="000000"/>
              </a:solidFill>
              <a:latin typeface="Calibri"/>
            </a:endParaRPr>
          </a:p>
          <a:p>
            <a:pPr marL="3023870" lvl="6" indent="-215900">
              <a:spcBef>
                <a:spcPts val="285"/>
              </a:spcBef>
              <a:buClr>
                <a:srgbClr val="000000"/>
              </a:buClr>
              <a:buSzPct val="45000"/>
              <a:buFont typeface="Wingdings" panose="05000000000000000000" pitchFamily="2" charset="2"/>
              <a:buChar char=""/>
            </a:pPr>
            <a:r>
              <a:rPr lang="zh-CN" sz="2000" b="0" strike="noStrike" spc="-1">
                <a:solidFill>
                  <a:srgbClr val="000000"/>
                </a:solidFill>
                <a:latin typeface="Calibri"/>
              </a:rPr>
              <a:t>第七大纲级别</a:t>
            </a:r>
            <a:endParaRPr lang="zh-CN" sz="20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2" name="图片 4"/>
          <p:cNvPicPr/>
          <p:nvPr/>
        </p:nvPicPr>
        <p:blipFill>
          <a:blip r:embed="rId1"/>
          <a:stretch>
            <a:fillRect/>
          </a:stretch>
        </p:blipFill>
        <p:spPr>
          <a:xfrm>
            <a:off x="1066680" y="118080"/>
            <a:ext cx="10058040" cy="662148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3" name="Table 1"/>
          <p:cNvGraphicFramePr/>
          <p:nvPr/>
        </p:nvGraphicFramePr>
        <p:xfrm>
          <a:off x="593640" y="3624480"/>
          <a:ext cx="3582360" cy="443520"/>
        </p:xfrm>
        <a:graphic>
          <a:graphicData uri="http://schemas.openxmlformats.org/drawingml/2006/table">
            <a:tbl>
              <a:tblPr/>
              <a:tblGrid>
                <a:gridCol w="857160"/>
                <a:gridCol w="1011240"/>
                <a:gridCol w="856440"/>
                <a:gridCol w="857520"/>
              </a:tblGrid>
              <a:tr h="22176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hashIndex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----&gt;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value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</a:tr>
              <a:tr h="22176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addr:primary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----&gt;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84" name="Table 2"/>
          <p:cNvGraphicFramePr/>
          <p:nvPr/>
        </p:nvGraphicFramePr>
        <p:xfrm>
          <a:off x="4928400" y="318600"/>
          <a:ext cx="6196680" cy="2676240"/>
        </p:xfrm>
        <a:graphic>
          <a:graphicData uri="http://schemas.openxmlformats.org/drawingml/2006/table">
            <a:tbl>
              <a:tblPr/>
              <a:tblGrid>
                <a:gridCol w="894600"/>
                <a:gridCol w="1042560"/>
                <a:gridCol w="690840"/>
                <a:gridCol w="690120"/>
                <a:gridCol w="853920"/>
                <a:gridCol w="968040"/>
                <a:gridCol w="1056600"/>
              </a:tblGrid>
              <a:tr h="26604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2.游戏属性表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</a:tr>
              <a:tr h="22176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data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</a:tr>
              <a:tr h="38484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gameid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6480">
                      <a:solidFill>
                        <a:srgbClr val="000000"/>
                      </a:solidFill>
                    </a:lnT>
                    <a:lnB w="12240"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status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6480">
                      <a:solidFill>
                        <a:srgbClr val="000000"/>
                      </a:solidFill>
                    </a:lnT>
                    <a:lnB w="12240"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admin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6480">
                      <a:solidFill>
                        <a:srgbClr val="000000"/>
                      </a:solidFill>
                    </a:lnT>
                    <a:lnB w="12240"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category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6480">
                      <a:solidFill>
                        <a:srgbClr val="000000"/>
                      </a:solidFill>
                    </a:lnT>
                    <a:lnB w="12240"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admin:status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6480">
                      <a:solidFill>
                        <a:srgbClr val="000000"/>
                      </a:solidFill>
                    </a:lnT>
                    <a:lnB w="12240"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category:status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6480">
                      <a:solidFill>
                        <a:srgbClr val="000000"/>
                      </a:solidFill>
                    </a:lnT>
                    <a:lnB w="12240"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value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6480">
                      <a:solidFill>
                        <a:srgbClr val="000000"/>
                      </a:solidFill>
                    </a:lnT>
                    <a:lnB w="12240">
                      <a:noFill/>
                    </a:lnB>
                    <a:solidFill>
                      <a:srgbClr val="92D050"/>
                    </a:solidFill>
                  </a:tcPr>
                </a:tc>
              </a:tr>
              <a:tr h="26604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1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12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xx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football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统计信息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6604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下注信息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6604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前一状态信息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47340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每个下注用户的信息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6604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游戏配置信息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6604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等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85" name="Table 3"/>
          <p:cNvGraphicFramePr/>
          <p:nvPr/>
        </p:nvGraphicFramePr>
        <p:xfrm>
          <a:off x="5113800" y="2203920"/>
          <a:ext cx="3295440" cy="1819800"/>
        </p:xfrm>
        <a:graphic>
          <a:graphicData uri="http://schemas.openxmlformats.org/drawingml/2006/table">
            <a:tbl>
              <a:tblPr/>
              <a:tblGrid>
                <a:gridCol w="685800"/>
                <a:gridCol w="1238040"/>
                <a:gridCol w="685800"/>
                <a:gridCol w="685800"/>
              </a:tblGrid>
              <a:tr h="22176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gameid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----&gt;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value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</a:tr>
              <a:tr h="22176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status:primary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----&gt;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176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admin:primary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----&gt;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38484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category:primary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----&gt;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38484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admin:status:primary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----&gt;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38484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category:status:primary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----&gt;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86" name="Table 4"/>
          <p:cNvGraphicFramePr/>
          <p:nvPr/>
        </p:nvGraphicFramePr>
        <p:xfrm>
          <a:off x="5105880" y="4152240"/>
          <a:ext cx="5840640" cy="354600"/>
        </p:xfrm>
        <a:graphic>
          <a:graphicData uri="http://schemas.openxmlformats.org/drawingml/2006/table">
            <a:tbl>
              <a:tblPr/>
              <a:tblGrid>
                <a:gridCol w="5840640"/>
              </a:tblGrid>
              <a:tr h="35460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主键和index关联，有变化时，按一条表记录更新处理，所有相关kv都先删再加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87" name="Table 5"/>
          <p:cNvGraphicFramePr/>
          <p:nvPr/>
        </p:nvGraphicFramePr>
        <p:xfrm>
          <a:off x="628560" y="4602960"/>
          <a:ext cx="4477320" cy="266040"/>
        </p:xfrm>
        <a:graphic>
          <a:graphicData uri="http://schemas.openxmlformats.org/drawingml/2006/table">
            <a:tbl>
              <a:tblPr/>
              <a:tblGrid>
                <a:gridCol w="4477320"/>
              </a:tblGrid>
              <a:tr h="26604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3.用户表和游戏表通过gameid外键关联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88" name="CustomShape 6"/>
          <p:cNvSpPr/>
          <p:nvPr/>
        </p:nvSpPr>
        <p:spPr>
          <a:xfrm>
            <a:off x="593640" y="4940280"/>
            <a:ext cx="9911520" cy="24264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/>
        </p:style>
        <p:txBody>
          <a:bodyPr lIns="90000" tIns="45000" rIns="90000" bIns="45000"/>
          <a:p>
            <a:pPr>
              <a:lnSpc>
                <a:spcPct val="100000"/>
              </a:lnSpc>
            </a:pPr>
            <a:r>
              <a:rPr lang="en-US" sz="1000" b="0" strike="noStrike" spc="-1">
                <a:solidFill>
                  <a:srgbClr val="000000"/>
                </a:solidFill>
                <a:latin typeface="Calibri"/>
              </a:rPr>
              <a:t>如果要查询addr:status组合键，则需要遍历addr的所有记录，并通过gameid查询游戏属性获得status状态，再进行处理。</a:t>
            </a:r>
            <a:endParaRPr lang="en-US" sz="1000" b="0" strike="noStrike" spc="-1">
              <a:latin typeface="Arial"/>
            </a:endParaRPr>
          </a:p>
        </p:txBody>
      </p:sp>
      <p:graphicFrame>
        <p:nvGraphicFramePr>
          <p:cNvPr id="89" name="Table 7"/>
          <p:cNvGraphicFramePr/>
          <p:nvPr/>
        </p:nvGraphicFramePr>
        <p:xfrm>
          <a:off x="628560" y="283320"/>
          <a:ext cx="3885840" cy="2939040"/>
        </p:xfrm>
        <a:graphic>
          <a:graphicData uri="http://schemas.openxmlformats.org/drawingml/2006/table">
            <a:tbl>
              <a:tblPr/>
              <a:tblGrid>
                <a:gridCol w="1382760"/>
                <a:gridCol w="857880"/>
                <a:gridCol w="652680"/>
                <a:gridCol w="992520"/>
              </a:tblGrid>
              <a:tr h="36576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1.用户表（投注表）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primary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foreign key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data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solidFill>
                      <a:srgbClr val="FFFF00"/>
                    </a:solidFill>
                  </a:tcPr>
                </a:tc>
              </a:tr>
              <a:tr h="22608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hashIndex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gameid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addr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value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solidFill>
                      <a:srgbClr val="92D050"/>
                    </a:solidFill>
                  </a:tcPr>
                </a:tc>
              </a:tr>
              <a:tr h="22608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1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1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aa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gameid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2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1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aa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status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3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2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aa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4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2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bb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preStatus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5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2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bb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preIndex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addr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admin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category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betsNumber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  <a:tr h="22608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 marL="12600" marR="12600">
                    <a:lnL w="6480">
                      <a:solidFill>
                        <a:srgbClr val="000000"/>
                      </a:solidFill>
                    </a:lnL>
                    <a:lnR w="6480">
                      <a:solidFill>
                        <a:srgbClr val="000000"/>
                      </a:solidFill>
                    </a:lnR>
                    <a:lnT w="6480">
                      <a:solidFill>
                        <a:srgbClr val="000000"/>
                      </a:solidFill>
                    </a:lnT>
                    <a:lnB w="648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宋体"/>
                        </a:rPr>
                        <a:t>betsOption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6480">
                      <a:solidFill>
                        <a:srgbClr val="000000"/>
                      </a:solidFill>
                    </a:lnL>
                    <a:lnR w="12240">
                      <a:noFill/>
                    </a:lnR>
                    <a:lnT w="12240">
                      <a:noFill/>
                    </a:lnT>
                    <a:lnB w="12240">
                      <a:noFill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90" name="CustomShape 8"/>
          <p:cNvSpPr/>
          <p:nvPr/>
        </p:nvSpPr>
        <p:spPr>
          <a:xfrm>
            <a:off x="585720" y="5416560"/>
            <a:ext cx="5830560" cy="63792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/>
        </p:style>
        <p:txBody>
          <a:bodyPr wrap="none" lIns="90000" tIns="45000" rIns="90000" bIns="45000"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FF0000"/>
                </a:solidFill>
                <a:latin typeface="Calibri"/>
              </a:rPr>
              <a:t>注意点：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FF0000"/>
                </a:solidFill>
                <a:latin typeface="Calibri"/>
              </a:rPr>
              <a:t>1.表的设计上，要把关联的属性尽量放一张表中，这样好模拟表中一条记录的变化。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FF0000"/>
                </a:solidFill>
                <a:latin typeface="Calibri"/>
              </a:rPr>
              <a:t>2.外键关联查询，性能上会有一些影响。</a:t>
            </a:r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5" name="Table 5"/>
          <p:cNvGraphicFramePr/>
          <p:nvPr/>
        </p:nvGraphicFramePr>
        <p:xfrm>
          <a:off x="628560" y="4602960"/>
          <a:ext cx="4477320" cy="266040"/>
        </p:xfrm>
        <a:graphic>
          <a:graphicData uri="http://schemas.openxmlformats.org/drawingml/2006/table">
            <a:tbl>
              <a:tblPr/>
              <a:tblGrid>
                <a:gridCol w="4477320"/>
              </a:tblGrid>
              <a:tr h="266040">
                <a:tc>
                  <a:txBody>
                    <a:bodyPr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100" b="0" strike="noStrike" spc="-1">
                          <a:solidFill>
                            <a:srgbClr val="000000"/>
                          </a:solidFill>
                          <a:latin typeface="Calibri"/>
                        </a:rPr>
                        <a:t>3.用户表和游戏表通过gameid外键关联</a:t>
                      </a:r>
                      <a:endParaRPr lang="en-US" sz="1100" b="0" strike="noStrike" spc="-1">
                        <a:latin typeface="Arial"/>
                      </a:endParaRPr>
                    </a:p>
                  </a:txBody>
                  <a:tcPr marL="12600" marR="12600" marT="12600" anchor="ctr">
                    <a:lnL w="12240">
                      <a:noFill/>
                    </a:lnL>
                    <a:lnR w="12240">
                      <a:noFill/>
                    </a:lnR>
                    <a:lnT w="12240">
                      <a:noFill/>
                    </a:lnT>
                    <a:lnB w="38160">
                      <a:noFill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96" name="CustomShape 6"/>
          <p:cNvSpPr/>
          <p:nvPr/>
        </p:nvSpPr>
        <p:spPr>
          <a:xfrm>
            <a:off x="593640" y="4940280"/>
            <a:ext cx="9911520" cy="24264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/>
        </p:style>
        <p:txBody>
          <a:bodyPr lIns="90000" tIns="45000" rIns="90000" bIns="45000"/>
          <a:p>
            <a:pPr>
              <a:lnSpc>
                <a:spcPct val="100000"/>
              </a:lnSpc>
            </a:pPr>
            <a:r>
              <a:rPr lang="en-US" sz="1000" b="0" strike="noStrike" spc="-1">
                <a:solidFill>
                  <a:srgbClr val="000000"/>
                </a:solidFill>
                <a:latin typeface="Calibri"/>
              </a:rPr>
              <a:t>如果要查询addr:status组合键，则需要遍历addr的所有记录，并通过gameid查询游戏属性获得status状态，再进行处理。</a:t>
            </a:r>
            <a:endParaRPr lang="en-US" sz="1000" b="0" strike="noStrike" spc="-1">
              <a:latin typeface="Arial"/>
            </a:endParaRPr>
          </a:p>
        </p:txBody>
      </p:sp>
      <p:sp>
        <p:nvSpPr>
          <p:cNvPr id="98" name="CustomShape 8"/>
          <p:cNvSpPr/>
          <p:nvPr/>
        </p:nvSpPr>
        <p:spPr>
          <a:xfrm>
            <a:off x="585720" y="5416560"/>
            <a:ext cx="5830560" cy="63792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/>
        </p:style>
        <p:txBody>
          <a:bodyPr wrap="none" lIns="90000" tIns="45000" rIns="90000" bIns="45000"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FF0000"/>
                </a:solidFill>
                <a:latin typeface="Calibri"/>
              </a:rPr>
              <a:t>注意点：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FF0000"/>
                </a:solidFill>
                <a:latin typeface="Calibri"/>
              </a:rPr>
              <a:t>1.表的设计上，要把关联的属性尽量放一张表中，这样好模拟表中一条记录的变化。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FF0000"/>
                </a:solidFill>
                <a:latin typeface="Calibri"/>
              </a:rPr>
              <a:t>2.外键关联查询，性能上会有一些影响。</a:t>
            </a:r>
            <a:endParaRPr lang="en-US" sz="1200" b="0" strike="noStrike" spc="-1">
              <a:solidFill>
                <a:srgbClr val="FF0000"/>
              </a:solidFill>
              <a:latin typeface="Calibri"/>
            </a:endParaRPr>
          </a:p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FF0000"/>
                </a:solidFill>
                <a:latin typeface="Arial"/>
              </a:rPr>
              <a:t>3.</a:t>
            </a:r>
            <a:r>
              <a:rPr lang="zh-CN" altLang="en-US" sz="1200" b="0" strike="noStrike" spc="-1">
                <a:solidFill>
                  <a:srgbClr val="FF0000"/>
                </a:solidFill>
                <a:latin typeface="Arial"/>
                <a:ea typeface="宋体" charset="0"/>
              </a:rPr>
              <a:t>由于查询结果要按创建的时间先后有序，建议都以</a:t>
            </a:r>
            <a:r>
              <a:rPr lang="en-US" altLang="zh-CN" sz="1200" b="0" strike="noStrike" spc="-1">
                <a:solidFill>
                  <a:srgbClr val="FF0000"/>
                </a:solidFill>
                <a:latin typeface="Arial"/>
                <a:ea typeface="宋体" charset="0"/>
              </a:rPr>
              <a:t>txindex</a:t>
            </a:r>
            <a:r>
              <a:rPr lang="zh-CN" altLang="en-US" sz="1200" b="0" strike="noStrike" spc="-1">
                <a:solidFill>
                  <a:srgbClr val="FF0000"/>
                </a:solidFill>
                <a:latin typeface="Arial"/>
                <a:ea typeface="宋体" charset="0"/>
              </a:rPr>
              <a:t>为主键，保证记录的事件有序</a:t>
            </a:r>
            <a:endParaRPr lang="zh-CN" altLang="en-US" sz="1200" b="0" strike="noStrike" spc="-1">
              <a:solidFill>
                <a:srgbClr val="FF0000"/>
              </a:solidFill>
              <a:latin typeface="Arial"/>
              <a:ea typeface="宋体" charset="0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4445" y="-55880"/>
            <a:ext cx="756793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>
                <a:solidFill>
                  <a:srgbClr val="FF0000"/>
                </a:solidFill>
              </a:rPr>
              <a:t>由于要保证查询结果按时间有序，两张表的主键都修改为</a:t>
            </a:r>
            <a:r>
              <a:rPr lang="en-US" altLang="zh-CN">
                <a:solidFill>
                  <a:srgbClr val="FF0000"/>
                </a:solidFill>
              </a:rPr>
              <a:t>txindex</a:t>
            </a:r>
            <a:r>
              <a:rPr lang="zh-CN" altLang="en-US">
                <a:solidFill>
                  <a:srgbClr val="FF0000"/>
                </a:solidFill>
                <a:ea typeface="宋体" charset="0"/>
              </a:rPr>
              <a:t>为主键</a:t>
            </a:r>
            <a:endParaRPr lang="zh-CN" altLang="en-US">
              <a:solidFill>
                <a:srgbClr val="FF0000"/>
              </a:solidFill>
              <a:ea typeface="宋体" charset="0"/>
            </a:endParaRPr>
          </a:p>
        </p:txBody>
      </p:sp>
      <p:graphicFrame>
        <p:nvGraphicFramePr>
          <p:cNvPr id="3" name="表格 2"/>
          <p:cNvGraphicFramePr/>
          <p:nvPr/>
        </p:nvGraphicFramePr>
        <p:xfrm>
          <a:off x="459423" y="668020"/>
          <a:ext cx="4213225" cy="2641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98600"/>
                <a:gridCol w="930275"/>
                <a:gridCol w="854075"/>
                <a:gridCol w="930275"/>
              </a:tblGrid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1.</a:t>
                      </a: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用户表（投注表）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foreign key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data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txindex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gameid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addr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value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1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1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aa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gameid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2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1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aa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status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3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2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aa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4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2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bb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preStatus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2606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5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2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bb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preIndex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addr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admin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category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betsNumber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betsOption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4" name="表格 3"/>
          <p:cNvGraphicFramePr/>
          <p:nvPr/>
        </p:nvGraphicFramePr>
        <p:xfrm>
          <a:off x="459423" y="3794760"/>
          <a:ext cx="4213225" cy="406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98600"/>
                <a:gridCol w="930275"/>
                <a:gridCol w="854075"/>
                <a:gridCol w="930275"/>
              </a:tblGrid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txindex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----&gt;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value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addr:primary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----&gt;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5" name="表格 4"/>
          <p:cNvGraphicFramePr/>
          <p:nvPr/>
        </p:nvGraphicFramePr>
        <p:xfrm>
          <a:off x="5106035" y="703580"/>
          <a:ext cx="6872605" cy="27355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44245"/>
                <a:gridCol w="601345"/>
                <a:gridCol w="553720"/>
                <a:gridCol w="537210"/>
                <a:gridCol w="742950"/>
                <a:gridCol w="947420"/>
                <a:gridCol w="1163955"/>
                <a:gridCol w="1381760"/>
              </a:tblGrid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2.</a:t>
                      </a: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游戏属性表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data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txindex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gameid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status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admin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category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admin:status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category:status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value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2D050"/>
                    </a:solidFill>
                  </a:tcPr>
                </a:tc>
              </a:tr>
              <a:tr h="33274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1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12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xx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football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zh-CN" sz="1100" b="0">
                          <a:solidFill>
                            <a:srgbClr val="000000"/>
                          </a:solidFill>
                          <a:ea typeface="Noto Sans CJK SC" panose="020B0600000000000000" charset="-122"/>
                        </a:rPr>
                        <a:t>统计信息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274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zh-CN" sz="1100" b="0">
                          <a:solidFill>
                            <a:srgbClr val="000000"/>
                          </a:solidFill>
                          <a:ea typeface="Noto Sans CJK SC" panose="020B0600000000000000" charset="-122"/>
                        </a:rPr>
                        <a:t>下注信息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zh-CN" sz="1100" b="0">
                          <a:solidFill>
                            <a:srgbClr val="000000"/>
                          </a:solidFill>
                          <a:ea typeface="Noto Sans CJK SC" panose="020B0600000000000000" charset="-122"/>
                        </a:rPr>
                        <a:t>前一状态信息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370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zh-CN" sz="1100" b="0">
                          <a:solidFill>
                            <a:srgbClr val="000000"/>
                          </a:solidFill>
                          <a:ea typeface="Noto Sans CJK SC" panose="020B0600000000000000" charset="-122"/>
                        </a:rPr>
                        <a:t>每个下注用户的信息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274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zh-CN" sz="1100" b="0">
                          <a:solidFill>
                            <a:srgbClr val="000000"/>
                          </a:solidFill>
                          <a:ea typeface="Noto Sans CJK SC" panose="020B0600000000000000" charset="-122"/>
                        </a:rPr>
                        <a:t>游戏配置信息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>
                        <a:buNone/>
                      </a:pPr>
                      <a:endParaRPr lang="zh-CN" altLang="en-US"/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zh-CN" sz="1100" b="0">
                          <a:solidFill>
                            <a:srgbClr val="000000"/>
                          </a:solidFill>
                          <a:ea typeface="Noto Sans CJK SC" panose="020B0600000000000000" charset="-122"/>
                        </a:rPr>
                        <a:t>等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Noto Sans CJK SC" panose="020B0600000000000000" charset="-122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6" name="表格 5"/>
          <p:cNvGraphicFramePr/>
          <p:nvPr/>
        </p:nvGraphicFramePr>
        <p:xfrm>
          <a:off x="5435283" y="2520315"/>
          <a:ext cx="4321175" cy="1582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7400"/>
                <a:gridCol w="1835150"/>
                <a:gridCol w="909638"/>
                <a:gridCol w="788987"/>
              </a:tblGrid>
              <a:tr h="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txindex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----&gt;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value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gameid:primary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----&gt;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status:primary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----&gt;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2606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admin:primary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----&gt;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category:primary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----&gt;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admin:status:primary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----&gt;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20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category:status:primary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----&gt;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primary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7" name="表格 6"/>
          <p:cNvGraphicFramePr/>
          <p:nvPr/>
        </p:nvGraphicFramePr>
        <p:xfrm>
          <a:off x="5382260" y="4324350"/>
          <a:ext cx="6212205" cy="2260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212205"/>
              </a:tblGrid>
              <a:tr h="226060">
                <a:tc>
                  <a:txBody>
                    <a:bodyPr/>
                    <a:p>
                      <a:pPr marL="0" indent="0" algn="l">
                        <a:buNone/>
                      </a:pP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txindex</a:t>
                      </a: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做主键，和</a:t>
                      </a: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index</a:t>
                      </a: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关联，有变化时，按一条记录更新处理，所有相关</a:t>
                      </a:r>
                      <a:r>
                        <a:rPr lang="en-US" sz="1100" b="0">
                          <a:solidFill>
                            <a:srgbClr val="000000"/>
                          </a:solidFill>
                          <a:latin typeface="宋体" charset="0"/>
                        </a:rPr>
                        <a:t>kv</a:t>
                      </a:r>
                      <a:r>
                        <a:rPr lang="en-US" sz="1100" b="0">
                          <a:solidFill>
                            <a:srgbClr val="000000"/>
                          </a:solidFill>
                          <a:latin typeface="Noto Sans CJK SC" panose="020B0600000000000000" charset="-122"/>
                        </a:rPr>
                        <a:t>都先删再加</a:t>
                      </a:r>
                      <a:endParaRPr lang="en-US" altLang="en-US" sz="1100" b="0">
                        <a:solidFill>
                          <a:srgbClr val="000000"/>
                        </a:solidFill>
                        <a:latin typeface="宋体" charset="0"/>
                      </a:endParaRPr>
                    </a:p>
                  </a:txBody>
                  <a:tcPr marL="12700" marR="12700" marT="12700" vert="horz" anchor="ctr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1589</Words>
  <Application>WPS 演示</Application>
  <PresentationFormat/>
  <Paragraphs>399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3</vt:i4>
      </vt:variant>
    </vt:vector>
  </HeadingPairs>
  <TitlesOfParts>
    <vt:vector size="22" baseType="lpstr">
      <vt:lpstr>Arial</vt:lpstr>
      <vt:lpstr>宋体</vt:lpstr>
      <vt:lpstr>Wingdings</vt:lpstr>
      <vt:lpstr>Calibri Light</vt:lpstr>
      <vt:lpstr>Calibri</vt:lpstr>
      <vt:lpstr>Arial</vt:lpstr>
      <vt:lpstr>Times New Roman</vt:lpstr>
      <vt:lpstr>Symbol</vt:lpstr>
      <vt:lpstr>宋体</vt:lpstr>
      <vt:lpstr>宋体</vt:lpstr>
      <vt:lpstr>Noto Sans CJK SC</vt:lpstr>
      <vt:lpstr>微软雅黑</vt:lpstr>
      <vt:lpstr>Droid Sans Fallback</vt:lpstr>
      <vt:lpstr>Arial Unicode MS</vt:lpstr>
      <vt:lpstr>DejaVu Sans</vt:lpstr>
      <vt:lpstr>OpenSymbol</vt:lpstr>
      <vt:lpstr>Gubbi</vt:lpstr>
      <vt:lpstr>Office Theme</vt:lpstr>
      <vt:lpstr>Office Theme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zzh</dc:creator>
  <cp:lastModifiedBy>zzh</cp:lastModifiedBy>
  <cp:revision>13</cp:revision>
  <dcterms:created xsi:type="dcterms:W3CDTF">2019-01-10T09:27:05Z</dcterms:created>
  <dcterms:modified xsi:type="dcterms:W3CDTF">2019-01-10T09:27:05Z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KSOProductBuildVer">
    <vt:lpwstr>2052-10.1.0.6757</vt:lpwstr>
  </property>
  <property fmtid="{D5CDD505-2E9C-101B-9397-08002B2CF9AE}" pid="6" name="LinksUpToDate">
    <vt:bool>false</vt:bool>
  </property>
  <property fmtid="{D5CDD505-2E9C-101B-9397-08002B2CF9AE}" pid="7" name="MMClips">
    <vt:i4>0</vt:i4>
  </property>
  <property fmtid="{D5CDD505-2E9C-101B-9397-08002B2CF9AE}" pid="8" name="Notes">
    <vt:i4>0</vt:i4>
  </property>
  <property fmtid="{D5CDD505-2E9C-101B-9397-08002B2CF9AE}" pid="9" name="PresentationFormat">
    <vt:lpwstr>宽屏</vt:lpwstr>
  </property>
  <property fmtid="{D5CDD505-2E9C-101B-9397-08002B2CF9AE}" pid="10" name="ScaleCrop">
    <vt:bool>false</vt:bool>
  </property>
  <property fmtid="{D5CDD505-2E9C-101B-9397-08002B2CF9AE}" pid="11" name="ShareDoc">
    <vt:bool>false</vt:bool>
  </property>
  <property fmtid="{D5CDD505-2E9C-101B-9397-08002B2CF9AE}" pid="12" name="Slides">
    <vt:i4>2</vt:i4>
  </property>
</Properties>
</file>