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C98E31-83DF-4511-AD7B-7652D69C8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907418-4EBC-444F-A2EB-75D20745C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E7107-6145-4708-BA5F-540D16F8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98EF1E-5F22-41F2-AA87-825E73B88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A3CD3C-D192-4568-AB65-42002AD6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B2F50-B1DC-4AF8-9702-5E660EC8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E820CB-B25A-45FF-A9EC-D487B14BE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D787C0-AE5F-47AA-BAB1-66F9ED56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F7D4D9-1ABD-48B2-8300-63411BF0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F4A441-6072-4399-AAFB-F7E8DCE6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02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4513EA3-D8CE-4693-A689-8E7E639D1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2B2D37-727B-4EF0-8B68-A40F206F7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6BCAB6-C145-41E6-85DD-6A994FD0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0660EA-4923-4A35-B8EC-CE348036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4D288F-6FEB-4829-8C56-94EC2958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48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2B27E-6766-4330-9A92-7F57D4CD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FF62A3-250F-417F-AD85-98C773530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4E3A9-F252-4EBA-A73D-AFCBE88BC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2295FC-9A04-4A39-99BC-6FE70C64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18B063-4567-4779-B985-7E72D167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8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8F0BA-5558-44B8-A7D3-2533B4AF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4C0B4F-8E29-4583-B9A2-276FAFEF5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DA55BC-430C-43E5-B944-F42B828E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F36736-0D60-40C6-A712-635E1B9B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77BF77-62A5-4ABF-AFE6-C90BC0E7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8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7D29CB-1D07-4B4F-BBE8-74FCD0E5F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7F9424-B0DD-4758-9023-89737FF05C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B066F1-C070-423E-8B17-4BB12776E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7F2E4B-20DD-49C6-9987-11BF19BE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549F5D-9B97-4E43-B4D1-F7FC0BA9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BECA96-DFC0-43E7-AE9F-340DCDF2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7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C0659B-9CCB-4AFA-B8F7-3CC35797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08C9E0-AFE6-4F4D-8015-D85699A5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913EE0-6977-4FD4-93DF-E7ED2A0A4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E6FC-B094-411A-B1D6-92BFDEEAF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BBDBA7-CC10-46F9-A0C0-29A390037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7E3EDD-60C8-4F8E-991B-BD805D65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5922D4D-CE24-4769-8365-0FB1D3E2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BF74A5-545B-4F49-ACD1-8EB39324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33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0431C-C61D-4FE6-AA24-4CD5A6D7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A8E774-57EA-46CC-AA3E-CAA511C2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D0B53E1-29B0-47BE-A490-19A2CB96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75354E-EBFD-4D0E-BEBC-7B669A5D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43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A833E9D-EB24-4DC3-A536-78F1D16C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E67B0C-AC34-4DC6-9766-40622062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F709B5-C590-4E08-AD2A-FD299904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92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B58BBC-F73F-4AA3-9F1F-AACCD933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EE03B-82E3-4BB8-946A-6B69693D9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F8143-B10A-4C63-92E1-B34E6419B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7AC35C-132B-456A-B86F-07A9E70D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03BFEB-2850-450E-9832-254F34A6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D19147-A3BC-42BE-B0CC-3CA87058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2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AC5E3-2EA9-427F-86B2-68889B9C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53B3FFC-22CA-4CD3-AC03-DB8312C0C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513465-D773-4D23-BFA3-6198E6215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0F460F-7E72-4317-B5C2-DE532830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8449AD-3C28-43D6-BF8B-09FD4FEA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E57FA1-1B82-46B6-B2FE-7D96390A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5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81498CF-BEF1-4332-977B-E6130541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02B12-40FC-4AAF-94E6-CC58023C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FCC49C-6557-4C16-BAC9-5D055AA33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  <a:t>2018/10/25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DE3158-FB3F-4C47-8932-9DBEB937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C121F2-8A45-4854-A69E-86015742E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61FFF21-1033-44CD-B7BA-56DA0DC2D0F6}"/>
              </a:ext>
            </a:extLst>
          </p:cNvPr>
          <p:cNvSpPr txBox="1"/>
          <p:nvPr/>
        </p:nvSpPr>
        <p:spPr>
          <a:xfrm>
            <a:off x="0" y="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区块链五子棋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DEE3114-5921-4522-80B5-E742AD0AD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5" y="541006"/>
            <a:ext cx="3425794" cy="342579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D50FEAE-4256-4A01-8C14-C380D5A30D0E}"/>
              </a:ext>
            </a:extLst>
          </p:cNvPr>
          <p:cNvSpPr txBox="1"/>
          <p:nvPr/>
        </p:nvSpPr>
        <p:spPr>
          <a:xfrm>
            <a:off x="368803" y="3731671"/>
            <a:ext cx="116900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玩法：</a:t>
            </a:r>
            <a:endParaRPr lang="en-US" altLang="zh-CN" dirty="0"/>
          </a:p>
          <a:p>
            <a:r>
              <a:rPr lang="en-US" altLang="zh-CN" dirty="0"/>
              <a:t>1.1</a:t>
            </a:r>
            <a:r>
              <a:rPr lang="zh-CN" altLang="en-US" dirty="0"/>
              <a:t>对</a:t>
            </a:r>
            <a:r>
              <a:rPr lang="en-US" altLang="zh-CN" dirty="0"/>
              <a:t>1</a:t>
            </a:r>
            <a:r>
              <a:rPr lang="zh-CN" altLang="en-US" dirty="0"/>
              <a:t>，通过区块链下注给合约，每一步记录链上，智能合约判断胜负及进行结算。</a:t>
            </a:r>
            <a:endParaRPr lang="en-US" altLang="zh-CN" dirty="0"/>
          </a:p>
          <a:p>
            <a:r>
              <a:rPr lang="en-US" altLang="zh-CN" dirty="0"/>
              <a:t>2.N</a:t>
            </a:r>
            <a:r>
              <a:rPr lang="zh-CN" altLang="en-US" dirty="0"/>
              <a:t>对</a:t>
            </a:r>
            <a:r>
              <a:rPr lang="en-US" altLang="zh-CN" dirty="0"/>
              <a:t>N</a:t>
            </a:r>
            <a:r>
              <a:rPr lang="zh-CN" altLang="en-US" dirty="0"/>
              <a:t>，谁都可以下，通过区块链下注给合约后可参与走棋，每走一步要扣除一定的代币并记录上链，如果用户参与了最终胜方的走棋，将根据其投注比例分享胜利收益，智能合约判断胜负及进行结算。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注意事项：</a:t>
            </a:r>
            <a:endParaRPr lang="en-US" altLang="zh-CN" dirty="0"/>
          </a:p>
          <a:p>
            <a:r>
              <a:rPr lang="zh-CN" altLang="en-US" dirty="0"/>
              <a:t>最后一个绝胜子，将获得更高奖励。吸引用户参与，避免有人对结果捣乱。</a:t>
            </a:r>
            <a:endParaRPr lang="en-US" altLang="zh-CN" dirty="0"/>
          </a:p>
          <a:p>
            <a:r>
              <a:rPr lang="zh-CN" altLang="en-US" dirty="0"/>
              <a:t>用户可以兑换比特元参与游戏，也可以兑换专门发行的稳定游戏筹码币。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区块链要做的事：</a:t>
            </a:r>
            <a:endParaRPr lang="en-US" altLang="zh-CN" dirty="0"/>
          </a:p>
          <a:p>
            <a:r>
              <a:rPr lang="zh-CN" altLang="en-US" dirty="0"/>
              <a:t>合约下注，走棋记录上链，合约判断胜负，合约结算。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63052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BF2F7DD-199F-4B04-B52C-6C1981544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022" y="168287"/>
            <a:ext cx="3663057" cy="410439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CA7E874-5ED0-49B5-A98E-31428A0E6691}"/>
              </a:ext>
            </a:extLst>
          </p:cNvPr>
          <p:cNvSpPr txBox="1"/>
          <p:nvPr/>
        </p:nvSpPr>
        <p:spPr>
          <a:xfrm>
            <a:off x="0" y="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区块链象棋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8385498-9A31-46D0-BB6B-E1BAECE1E4AB}"/>
              </a:ext>
            </a:extLst>
          </p:cNvPr>
          <p:cNvSpPr txBox="1"/>
          <p:nvPr/>
        </p:nvSpPr>
        <p:spPr>
          <a:xfrm>
            <a:off x="501940" y="4032979"/>
            <a:ext cx="116900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玩法：</a:t>
            </a:r>
            <a:endParaRPr lang="en-US" altLang="zh-CN" dirty="0"/>
          </a:p>
          <a:p>
            <a:r>
              <a:rPr lang="en-US" altLang="zh-CN" dirty="0"/>
              <a:t>1.1</a:t>
            </a:r>
            <a:r>
              <a:rPr lang="zh-CN" altLang="en-US" dirty="0"/>
              <a:t>对</a:t>
            </a:r>
            <a:r>
              <a:rPr lang="en-US" altLang="zh-CN" dirty="0"/>
              <a:t>1</a:t>
            </a:r>
            <a:r>
              <a:rPr lang="zh-CN" altLang="en-US" dirty="0"/>
              <a:t>，通过区块链下注给合约，每一步记录链上，智能合约判断胜负及进行结算。</a:t>
            </a:r>
            <a:endParaRPr lang="en-US" altLang="zh-CN" dirty="0"/>
          </a:p>
          <a:p>
            <a:r>
              <a:rPr lang="en-US" altLang="zh-CN" dirty="0"/>
              <a:t>2.N</a:t>
            </a:r>
            <a:r>
              <a:rPr lang="zh-CN" altLang="en-US" dirty="0"/>
              <a:t>对</a:t>
            </a:r>
            <a:r>
              <a:rPr lang="en-US" altLang="zh-CN" dirty="0"/>
              <a:t>N</a:t>
            </a:r>
            <a:r>
              <a:rPr lang="zh-CN" altLang="en-US" dirty="0"/>
              <a:t>，谁都可以下，通过区块链下注给合约后可参与走棋，每走一步要扣除一定的代币并记录上链，如果参与了最终胜方的走棋，将分享胜利收益，智能合约判断胜负及进行结算。</a:t>
            </a:r>
            <a:endParaRPr lang="en-US" altLang="zh-CN" dirty="0"/>
          </a:p>
          <a:p>
            <a:r>
              <a:rPr lang="zh-CN" altLang="en-US" dirty="0"/>
              <a:t>注意事项：</a:t>
            </a:r>
            <a:endParaRPr lang="en-US" altLang="zh-CN" dirty="0"/>
          </a:p>
          <a:p>
            <a:r>
              <a:rPr lang="zh-CN" altLang="en-US" dirty="0"/>
              <a:t>最后一个绝胜子，将获得更高奖励。吸引用户参与，避免有人对结果捣乱。</a:t>
            </a:r>
            <a:endParaRPr lang="en-US" altLang="zh-CN" dirty="0"/>
          </a:p>
          <a:p>
            <a:r>
              <a:rPr lang="zh-CN" altLang="en-US" dirty="0"/>
              <a:t>用户可以兑换比特元参与游戏，也可以兑换专门发行的稳定游戏筹码币。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区块链要做的事：</a:t>
            </a:r>
            <a:endParaRPr lang="en-US" altLang="zh-CN" dirty="0"/>
          </a:p>
          <a:p>
            <a:r>
              <a:rPr lang="zh-CN" altLang="en-US" dirty="0"/>
              <a:t>合约下注，走棋记录上链，合约判断胜负，合约结算。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6019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id="{0CA7E874-5ED0-49B5-A98E-31428A0E6691}"/>
              </a:ext>
            </a:extLst>
          </p:cNvPr>
          <p:cNvSpPr txBox="1"/>
          <p:nvPr/>
        </p:nvSpPr>
        <p:spPr>
          <a:xfrm>
            <a:off x="0" y="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区块链砌长城比赛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8385498-9A31-46D0-BB6B-E1BAECE1E4AB}"/>
              </a:ext>
            </a:extLst>
          </p:cNvPr>
          <p:cNvSpPr txBox="1"/>
          <p:nvPr/>
        </p:nvSpPr>
        <p:spPr>
          <a:xfrm>
            <a:off x="1057958" y="2249868"/>
            <a:ext cx="99517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玩法：</a:t>
            </a:r>
            <a:endParaRPr lang="en-US" altLang="zh-CN" dirty="0"/>
          </a:p>
          <a:p>
            <a:r>
              <a:rPr lang="en-US" altLang="zh-CN" dirty="0"/>
              <a:t>1.N</a:t>
            </a:r>
            <a:r>
              <a:rPr lang="zh-CN" altLang="en-US" dirty="0"/>
              <a:t>对</a:t>
            </a:r>
            <a:r>
              <a:rPr lang="en-US" altLang="zh-CN" dirty="0"/>
              <a:t>N</a:t>
            </a:r>
            <a:r>
              <a:rPr lang="zh-CN" altLang="en-US" dirty="0"/>
              <a:t>，谁都可以参与砌长城，通过区块链下注给合约后可参与砌长城，每走一步要扣除一定的代币并记录上链，每个区块能砌的长度有最大限制。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同时有多条长城在砌，比如</a:t>
            </a:r>
            <a:r>
              <a:rPr lang="en-US" altLang="zh-CN" dirty="0"/>
              <a:t>2</a:t>
            </a:r>
            <a:r>
              <a:rPr lang="zh-CN" altLang="en-US" dirty="0"/>
              <a:t>条，哪一条长城先砌到一定长度（比如，从中国某城市砌到英国某城市），则胜出。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加入随机因素，符合特定条件时（比如对前面若干个区块的</a:t>
            </a:r>
            <a:r>
              <a:rPr lang="en-US" altLang="zh-CN" dirty="0"/>
              <a:t>hash</a:t>
            </a:r>
            <a:r>
              <a:rPr lang="zh-CN" altLang="en-US" dirty="0"/>
              <a:t>或者交易</a:t>
            </a:r>
            <a:r>
              <a:rPr lang="en-US" altLang="zh-CN" dirty="0"/>
              <a:t>hash</a:t>
            </a:r>
            <a:r>
              <a:rPr lang="zh-CN" altLang="en-US" dirty="0"/>
              <a:t>进行计算，判断数位奇偶个数等），砌长城的速度短时加速，使落后的一方有机会反转结果（这样才有人会参与落后的一方，想以小博大，获得更高的收益比）。</a:t>
            </a:r>
            <a:endParaRPr lang="en-US" altLang="zh-CN" dirty="0"/>
          </a:p>
          <a:p>
            <a:r>
              <a:rPr lang="en-US" altLang="zh-CN" dirty="0"/>
              <a:t>4.</a:t>
            </a:r>
            <a:r>
              <a:rPr lang="zh-CN" altLang="en-US" dirty="0"/>
              <a:t>如果参与了最终胜方，将根据构建长城的过程中的贡献比例分享胜利收益，智能合约判断胜负及进行结算。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注意事项：</a:t>
            </a:r>
            <a:endParaRPr lang="en-US" altLang="zh-CN" dirty="0"/>
          </a:p>
          <a:p>
            <a:r>
              <a:rPr lang="zh-CN" altLang="en-US" dirty="0"/>
              <a:t>用户可以兑换比特元参与游戏，也可以兑换专门发行的稳定游戏筹码币。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区块链要做的事：</a:t>
            </a:r>
            <a:endParaRPr lang="en-US" altLang="zh-CN" dirty="0"/>
          </a:p>
          <a:p>
            <a:r>
              <a:rPr lang="zh-CN" altLang="en-US" dirty="0"/>
              <a:t>合约下注，合约确定建造速度，建造记录上链，合约判断胜负，合约结算。</a:t>
            </a:r>
            <a:endParaRPr lang="en-US" altLang="zh-CN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9C875A8C-9E46-433E-A09A-2E077F466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197" y="631689"/>
            <a:ext cx="4104762" cy="1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342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28EEF6F1-E14A-41EB-9BC5-D8661C59BCC0}"/>
              </a:ext>
            </a:extLst>
          </p:cNvPr>
          <p:cNvSpPr txBox="1"/>
          <p:nvPr/>
        </p:nvSpPr>
        <p:spPr>
          <a:xfrm>
            <a:off x="0" y="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区块链水果老虎机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6CEC8C6-C484-4C58-A822-F6D80C445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927" y="150590"/>
            <a:ext cx="4104762" cy="286666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9C137D2-D201-4904-9291-360EE2F4DAE6}"/>
              </a:ext>
            </a:extLst>
          </p:cNvPr>
          <p:cNvSpPr txBox="1"/>
          <p:nvPr/>
        </p:nvSpPr>
        <p:spPr>
          <a:xfrm>
            <a:off x="1185410" y="2306686"/>
            <a:ext cx="99517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玩法：</a:t>
            </a:r>
            <a:endParaRPr lang="en-US" altLang="zh-CN" dirty="0"/>
          </a:p>
          <a:p>
            <a:r>
              <a:rPr lang="en-US" altLang="zh-CN" dirty="0"/>
              <a:t>1.</a:t>
            </a:r>
            <a:r>
              <a:rPr lang="zh-CN" altLang="en-US" dirty="0"/>
              <a:t>游戏开局，锁定初始资金。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用户押注。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合约随机若干个区块后开奖。</a:t>
            </a:r>
            <a:endParaRPr lang="en-US" altLang="zh-CN" dirty="0"/>
          </a:p>
          <a:p>
            <a:r>
              <a:rPr lang="en-US" altLang="zh-CN" dirty="0"/>
              <a:t>4.</a:t>
            </a:r>
            <a:r>
              <a:rPr lang="zh-CN" altLang="en-US" dirty="0"/>
              <a:t>每一个区块生成，用户界面上走若干步（根据区块</a:t>
            </a:r>
            <a:r>
              <a:rPr lang="en-US" altLang="zh-CN" dirty="0"/>
              <a:t>hash</a:t>
            </a:r>
            <a:r>
              <a:rPr lang="zh-CN" altLang="en-US" dirty="0"/>
              <a:t>及</a:t>
            </a:r>
            <a:r>
              <a:rPr lang="en-US" altLang="zh-CN" dirty="0" err="1"/>
              <a:t>tx</a:t>
            </a:r>
            <a:r>
              <a:rPr lang="en-US" altLang="zh-CN" dirty="0"/>
              <a:t> hash</a:t>
            </a:r>
            <a:r>
              <a:rPr lang="zh-CN" altLang="en-US" dirty="0"/>
              <a:t>来确定走多少步）。</a:t>
            </a:r>
            <a:endParaRPr lang="en-US" altLang="zh-CN" dirty="0"/>
          </a:p>
          <a:p>
            <a:r>
              <a:rPr lang="en-US" altLang="zh-CN" dirty="0"/>
              <a:t>5.</a:t>
            </a:r>
            <a:r>
              <a:rPr lang="zh-CN" altLang="en-US" dirty="0"/>
              <a:t>达到目标区块后，走完最后一步，确定最终位置，合约确定中奖结果及分发奖励。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注意事项：</a:t>
            </a:r>
            <a:endParaRPr lang="en-US" altLang="zh-CN" dirty="0"/>
          </a:p>
          <a:p>
            <a:r>
              <a:rPr lang="zh-CN" altLang="en-US" dirty="0"/>
              <a:t>用户每次下注，合约进行抽水，并周期性转出到固定账户锁定庄家收益。</a:t>
            </a:r>
            <a:endParaRPr lang="en-US" altLang="zh-CN" dirty="0"/>
          </a:p>
          <a:p>
            <a:r>
              <a:rPr lang="zh-CN" altLang="en-US" dirty="0"/>
              <a:t>每一局游戏的生成，从资金池中划拨一定量的资金用于可能的奖金支付、吸引用户参与。</a:t>
            </a:r>
            <a:endParaRPr lang="en-US" altLang="zh-CN" dirty="0"/>
          </a:p>
          <a:p>
            <a:r>
              <a:rPr lang="zh-CN" altLang="en-US" dirty="0"/>
              <a:t>游戏结束后，剩余资金合入合约</a:t>
            </a:r>
            <a:r>
              <a:rPr lang="zh-CN" altLang="en-US"/>
              <a:t>总资金池。</a:t>
            </a:r>
            <a:endParaRPr lang="en-US" altLang="zh-CN" dirty="0"/>
          </a:p>
          <a:p>
            <a:r>
              <a:rPr lang="zh-CN" altLang="en-US" dirty="0"/>
              <a:t>用户可以兑换比特元参与游戏，也可以兑换专门发行的稳定游戏筹码币。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区块链要做的事：</a:t>
            </a:r>
            <a:endParaRPr lang="en-US" altLang="zh-CN" dirty="0"/>
          </a:p>
          <a:p>
            <a:r>
              <a:rPr lang="zh-CN" altLang="en-US" dirty="0"/>
              <a:t>合约下注，合约确定每一次走几步，游戏过程记录上链，合约判断胜负，合约结算。</a:t>
            </a:r>
            <a:endParaRPr lang="en-US" altLang="zh-CN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E58E9A7-7C38-46E1-A877-AE9BBF5A4E9A}"/>
              </a:ext>
            </a:extLst>
          </p:cNvPr>
          <p:cNvSpPr/>
          <p:nvPr/>
        </p:nvSpPr>
        <p:spPr>
          <a:xfrm>
            <a:off x="8905892" y="1106869"/>
            <a:ext cx="1896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老虎机的玩法多样，变种很多</a:t>
            </a:r>
            <a:r>
              <a:rPr lang="zh-CN" altLang="en-US" sz="1400">
                <a:solidFill>
                  <a:srgbClr val="FF0000"/>
                </a:solidFill>
              </a:rPr>
              <a:t>，规则不同</a:t>
            </a:r>
            <a:r>
              <a:rPr lang="zh-CN" altLang="en-US" sz="1400" dirty="0">
                <a:solidFill>
                  <a:srgbClr val="FF0000"/>
                </a:solidFill>
              </a:rPr>
              <a:t>，可以从最简单的原型开始，不断扩展。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07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8101134-131F-44CA-BDDB-B634B03CD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492" y="1371803"/>
            <a:ext cx="6025015" cy="38287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F02FA733-CF2C-4740-89B6-C0EDFE8E2DE6}"/>
              </a:ext>
            </a:extLst>
          </p:cNvPr>
          <p:cNvSpPr txBox="1"/>
          <p:nvPr/>
        </p:nvSpPr>
        <p:spPr>
          <a:xfrm>
            <a:off x="0" y="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区块链老虎机</a:t>
            </a:r>
          </a:p>
        </p:txBody>
      </p:sp>
    </p:spTree>
    <p:extLst>
      <p:ext uri="{BB962C8B-B14F-4D97-AF65-F5344CB8AC3E}">
        <p14:creationId xmlns:p14="http://schemas.microsoft.com/office/powerpoint/2010/main" val="1089902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A20F11E-2C06-4037-B137-A232B35D5C85}"/>
              </a:ext>
            </a:extLst>
          </p:cNvPr>
          <p:cNvSpPr txBox="1"/>
          <p:nvPr/>
        </p:nvSpPr>
        <p:spPr>
          <a:xfrm>
            <a:off x="0" y="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复杂美世界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C6D46B6-7ED5-4EDD-B871-DFA7EB0D50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61" y="1251751"/>
            <a:ext cx="1800340" cy="320060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8FACBEFD-23DE-4CFF-BF39-325AD67A2E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896" y="1251750"/>
            <a:ext cx="1800341" cy="320060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A4D39F8-B799-408D-949D-5D993E0FD2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89578" y="210105"/>
            <a:ext cx="2849732" cy="506619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1364937-BFE0-4D18-9E4E-BD1BFCE971D9}"/>
              </a:ext>
            </a:extLst>
          </p:cNvPr>
          <p:cNvSpPr txBox="1"/>
          <p:nvPr/>
        </p:nvSpPr>
        <p:spPr>
          <a:xfrm>
            <a:off x="417270" y="5113537"/>
            <a:ext cx="3005951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平台入口：</a:t>
            </a:r>
            <a:endParaRPr lang="en-US" altLang="zh-CN" dirty="0"/>
          </a:p>
          <a:p>
            <a:r>
              <a:rPr lang="zh-CN" altLang="en-US" sz="1100" dirty="0"/>
              <a:t>用户名称</a:t>
            </a:r>
            <a:endParaRPr lang="en-US" altLang="zh-CN" sz="1100" dirty="0"/>
          </a:p>
          <a:p>
            <a:r>
              <a:rPr lang="zh-CN" altLang="en-US" sz="1100" dirty="0"/>
              <a:t>用户资产数量（各种币、积分、券）</a:t>
            </a:r>
            <a:endParaRPr lang="en-US" altLang="zh-CN" sz="1100" dirty="0"/>
          </a:p>
          <a:p>
            <a:r>
              <a:rPr lang="zh-CN" altLang="en-US" sz="1100" dirty="0"/>
              <a:t>用户算力（通过推广积分、签到积分等获得）</a:t>
            </a:r>
            <a:endParaRPr lang="en-US" altLang="zh-CN" sz="11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C5C229B-2C48-44C0-B8F1-CACFEB24D2E4}"/>
              </a:ext>
            </a:extLst>
          </p:cNvPr>
          <p:cNvSpPr txBox="1"/>
          <p:nvPr/>
        </p:nvSpPr>
        <p:spPr>
          <a:xfrm>
            <a:off x="3303994" y="4883581"/>
            <a:ext cx="20633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应用市场：</a:t>
            </a:r>
            <a:endParaRPr lang="en-US" altLang="zh-CN" dirty="0"/>
          </a:p>
          <a:p>
            <a:r>
              <a:rPr lang="zh-CN" altLang="en-US" sz="1100" dirty="0"/>
              <a:t>竞猜</a:t>
            </a:r>
            <a:endParaRPr lang="en-US" altLang="zh-CN" sz="1100" dirty="0"/>
          </a:p>
          <a:p>
            <a:r>
              <a:rPr lang="zh-CN" altLang="en-US" sz="1100" dirty="0"/>
              <a:t>博彩</a:t>
            </a:r>
            <a:endParaRPr lang="en-US" altLang="zh-CN" sz="1100" dirty="0"/>
          </a:p>
          <a:p>
            <a:r>
              <a:rPr lang="zh-CN" altLang="en-US" sz="1100" dirty="0"/>
              <a:t>挖矿</a:t>
            </a:r>
            <a:endParaRPr lang="en-US" altLang="zh-CN" sz="1100" dirty="0"/>
          </a:p>
          <a:p>
            <a:r>
              <a:rPr lang="zh-CN" altLang="en-US" sz="1100" dirty="0"/>
              <a:t>等使用</a:t>
            </a:r>
            <a:r>
              <a:rPr lang="en-US" altLang="zh-CN" sz="1100" dirty="0"/>
              <a:t>chain33</a:t>
            </a:r>
            <a:r>
              <a:rPr lang="zh-CN" altLang="en-US" sz="1100" dirty="0"/>
              <a:t>的链、币的应用</a:t>
            </a:r>
            <a:endParaRPr lang="en-US" altLang="zh-CN" sz="1100" dirty="0"/>
          </a:p>
          <a:p>
            <a:endParaRPr lang="en-US" altLang="zh-CN" sz="1100" dirty="0"/>
          </a:p>
          <a:p>
            <a:r>
              <a:rPr lang="zh-CN" altLang="en-US" sz="1100" dirty="0"/>
              <a:t>应用的推荐、推广</a:t>
            </a:r>
            <a:endParaRPr lang="en-US" altLang="zh-CN" sz="1100" dirty="0"/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B421A055-CDB1-45E0-B296-F7687D203494}"/>
              </a:ext>
            </a:extLst>
          </p:cNvPr>
          <p:cNvCxnSpPr/>
          <p:nvPr/>
        </p:nvCxnSpPr>
        <p:spPr>
          <a:xfrm>
            <a:off x="2414726" y="2743200"/>
            <a:ext cx="7457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FF716567-4BB7-4624-9837-31B1F69DC72C}"/>
              </a:ext>
            </a:extLst>
          </p:cNvPr>
          <p:cNvCxnSpPr/>
          <p:nvPr/>
        </p:nvCxnSpPr>
        <p:spPr>
          <a:xfrm>
            <a:off x="5425736" y="2325949"/>
            <a:ext cx="7457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89FE948A-AB23-4743-A9BE-0010A7D47F1A}"/>
              </a:ext>
            </a:extLst>
          </p:cNvPr>
          <p:cNvSpPr txBox="1"/>
          <p:nvPr/>
        </p:nvSpPr>
        <p:spPr>
          <a:xfrm>
            <a:off x="6483691" y="4327516"/>
            <a:ext cx="536799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挖矿游戏：</a:t>
            </a:r>
            <a:endParaRPr lang="en-US" altLang="zh-CN" dirty="0"/>
          </a:p>
          <a:p>
            <a:r>
              <a:rPr lang="en-US" altLang="zh-CN" sz="1100" dirty="0"/>
              <a:t>1.</a:t>
            </a:r>
            <a:r>
              <a:rPr lang="zh-CN" altLang="en-US" sz="1100" dirty="0"/>
              <a:t>多种矿（钻石、黄金、铜矿等），对应价值不同</a:t>
            </a:r>
            <a:endParaRPr lang="en-US" altLang="zh-CN" sz="1100" dirty="0"/>
          </a:p>
          <a:p>
            <a:r>
              <a:rPr lang="en-US" altLang="zh-CN" sz="1100" dirty="0"/>
              <a:t>2.</a:t>
            </a:r>
            <a:r>
              <a:rPr lang="zh-CN" altLang="en-US" sz="1100" dirty="0"/>
              <a:t>动作简单易实现。</a:t>
            </a:r>
            <a:endParaRPr lang="en-US" altLang="zh-CN" sz="1100" dirty="0"/>
          </a:p>
          <a:p>
            <a:r>
              <a:rPr lang="en-US" altLang="zh-CN" sz="1100" dirty="0"/>
              <a:t>3.</a:t>
            </a:r>
            <a:r>
              <a:rPr lang="zh-CN" altLang="en-US" sz="1100" dirty="0"/>
              <a:t>矿可以是数字币，也可以是优惠券、奖券。</a:t>
            </a:r>
            <a:endParaRPr lang="en-US" altLang="zh-CN" sz="1100" dirty="0"/>
          </a:p>
          <a:p>
            <a:r>
              <a:rPr lang="en-US" altLang="zh-CN" sz="1100" dirty="0"/>
              <a:t>4.</a:t>
            </a:r>
            <a:r>
              <a:rPr lang="zh-CN" altLang="en-US" sz="1100" dirty="0"/>
              <a:t>以少量大奖，大量小经济激励，让用户保持活跃。</a:t>
            </a:r>
            <a:endParaRPr lang="en-US" altLang="zh-CN" sz="1100" dirty="0"/>
          </a:p>
          <a:p>
            <a:r>
              <a:rPr lang="en-US" altLang="zh-CN" sz="1100" dirty="0"/>
              <a:t>5.</a:t>
            </a:r>
            <a:r>
              <a:rPr lang="zh-CN" altLang="en-US" sz="1100" dirty="0"/>
              <a:t>基于稳定用户量，开展商业推广活动，比如：</a:t>
            </a:r>
            <a:r>
              <a:rPr lang="en-US" altLang="zh-CN" sz="1100" dirty="0"/>
              <a:t>Mate20</a:t>
            </a:r>
            <a:r>
              <a:rPr lang="zh-CN" altLang="en-US" sz="1100" dirty="0"/>
              <a:t>发布，这里有概率挖出</a:t>
            </a:r>
            <a:r>
              <a:rPr lang="en-US" altLang="zh-CN" sz="1100" dirty="0"/>
              <a:t>Mate20</a:t>
            </a:r>
            <a:r>
              <a:rPr lang="zh-CN" altLang="en-US" sz="1100" dirty="0"/>
              <a:t>大奖；比如：挖出少量</a:t>
            </a:r>
            <a:r>
              <a:rPr lang="en-US" altLang="zh-CN" sz="1100" dirty="0"/>
              <a:t>BTY</a:t>
            </a:r>
            <a:r>
              <a:rPr lang="zh-CN" altLang="en-US" sz="1100" dirty="0"/>
              <a:t>，比如：挖出基于比特元的少量月饼券、螃蟹券等、比如挖出合作商家的优惠券（肯德基代金券等），比如挖到一个广告、观看完毕后有代币奖励。</a:t>
            </a:r>
            <a:endParaRPr lang="en-US" altLang="zh-CN" sz="1100" dirty="0"/>
          </a:p>
          <a:p>
            <a:endParaRPr lang="en-US" altLang="zh-CN" sz="1100" dirty="0"/>
          </a:p>
          <a:p>
            <a:r>
              <a:rPr lang="zh-CN" altLang="en-US" sz="1100" dirty="0"/>
              <a:t>币本身无成本，持有的用户多了，用的得了，受众多了，价值就显现了。</a:t>
            </a:r>
            <a:endParaRPr lang="en-US" altLang="zh-CN" sz="11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52EE482-DB5A-4A1A-988F-C304B1FB3B16}"/>
              </a:ext>
            </a:extLst>
          </p:cNvPr>
          <p:cNvSpPr/>
          <p:nvPr/>
        </p:nvSpPr>
        <p:spPr>
          <a:xfrm>
            <a:off x="890633" y="76744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中心化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11C78B63-6F5A-48A7-89C2-2D0A2420FC7E}"/>
              </a:ext>
            </a:extLst>
          </p:cNvPr>
          <p:cNvSpPr/>
          <p:nvPr/>
        </p:nvSpPr>
        <p:spPr>
          <a:xfrm>
            <a:off x="3194459" y="763128"/>
            <a:ext cx="2185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中心化</a:t>
            </a:r>
            <a:r>
              <a:rPr lang="en-US" altLang="zh-CN" dirty="0"/>
              <a:t>+</a:t>
            </a:r>
            <a:r>
              <a:rPr lang="zh-CN" altLang="en-US" dirty="0"/>
              <a:t>区块链应用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A1A8D672-387A-4152-970B-67EE5F649507}"/>
              </a:ext>
            </a:extLst>
          </p:cNvPr>
          <p:cNvSpPr/>
          <p:nvPr/>
        </p:nvSpPr>
        <p:spPr>
          <a:xfrm>
            <a:off x="7462544" y="896075"/>
            <a:ext cx="3171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中心化</a:t>
            </a:r>
            <a:r>
              <a:rPr lang="en-US" altLang="zh-CN" dirty="0"/>
              <a:t>+</a:t>
            </a:r>
            <a:r>
              <a:rPr lang="zh-CN" altLang="en-US" dirty="0"/>
              <a:t>区块链 打通商业闭环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15079FDC-D00C-419B-A420-80DDCA42403F}"/>
              </a:ext>
            </a:extLst>
          </p:cNvPr>
          <p:cNvSpPr txBox="1"/>
          <p:nvPr/>
        </p:nvSpPr>
        <p:spPr>
          <a:xfrm>
            <a:off x="417270" y="6344695"/>
            <a:ext cx="918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以上述逻辑整合复杂美的一些现有能力、产品，和复杂美未来的发展规划也能契合上。</a:t>
            </a:r>
          </a:p>
        </p:txBody>
      </p:sp>
    </p:spTree>
    <p:extLst>
      <p:ext uri="{BB962C8B-B14F-4D97-AF65-F5344CB8AC3E}">
        <p14:creationId xmlns:p14="http://schemas.microsoft.com/office/powerpoint/2010/main" val="115441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A27CCC41-EF17-4F0E-A55D-E0371BC087EB}"/>
              </a:ext>
            </a:extLst>
          </p:cNvPr>
          <p:cNvSpPr txBox="1"/>
          <p:nvPr/>
        </p:nvSpPr>
        <p:spPr>
          <a:xfrm>
            <a:off x="0" y="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复杂美世界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951A22B-27E5-4A19-AA83-00F6D3470120}"/>
              </a:ext>
            </a:extLst>
          </p:cNvPr>
          <p:cNvSpPr/>
          <p:nvPr/>
        </p:nvSpPr>
        <p:spPr>
          <a:xfrm>
            <a:off x="2654423" y="2317072"/>
            <a:ext cx="1171853" cy="1296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入口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717AB83-0AC3-45EE-BD7A-37AC868C31D3}"/>
              </a:ext>
            </a:extLst>
          </p:cNvPr>
          <p:cNvSpPr txBox="1"/>
          <p:nvPr/>
        </p:nvSpPr>
        <p:spPr>
          <a:xfrm>
            <a:off x="752493" y="113017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互联网用户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0E54D81-7A28-4CEE-9F5D-AD9687E96210}"/>
              </a:ext>
            </a:extLst>
          </p:cNvPr>
          <p:cNvSpPr txBox="1"/>
          <p:nvPr/>
        </p:nvSpPr>
        <p:spPr>
          <a:xfrm>
            <a:off x="752493" y="433230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区块链玩家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342EA127-6180-4E6F-9F86-2B1ED362013C}"/>
              </a:ext>
            </a:extLst>
          </p:cNvPr>
          <p:cNvCxnSpPr>
            <a:stCxn id="5" idx="3"/>
          </p:cNvCxnSpPr>
          <p:nvPr/>
        </p:nvCxnSpPr>
        <p:spPr>
          <a:xfrm>
            <a:off x="3826276" y="2965142"/>
            <a:ext cx="11896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BF989710-CC79-43A8-9FB3-9CDB3DDB9B2D}"/>
              </a:ext>
            </a:extLst>
          </p:cNvPr>
          <p:cNvSpPr txBox="1"/>
          <p:nvPr/>
        </p:nvSpPr>
        <p:spPr>
          <a:xfrm>
            <a:off x="3965662" y="261891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积分体系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B981138-4C37-48A0-A23C-D50FF46C3DDB}"/>
              </a:ext>
            </a:extLst>
          </p:cNvPr>
          <p:cNvSpPr/>
          <p:nvPr/>
        </p:nvSpPr>
        <p:spPr>
          <a:xfrm>
            <a:off x="5080988" y="2317072"/>
            <a:ext cx="1171853" cy="1296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/>
              <a:t>应用市场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DF415875-C079-4152-813A-F140E92E9DAE}"/>
              </a:ext>
            </a:extLst>
          </p:cNvPr>
          <p:cNvSpPr/>
          <p:nvPr/>
        </p:nvSpPr>
        <p:spPr>
          <a:xfrm>
            <a:off x="7442448" y="1702748"/>
            <a:ext cx="1967882" cy="648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区块链应用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74DB0DD-03B2-475E-B008-DADB4F06E505}"/>
              </a:ext>
            </a:extLst>
          </p:cNvPr>
          <p:cNvSpPr/>
          <p:nvPr/>
        </p:nvSpPr>
        <p:spPr>
          <a:xfrm>
            <a:off x="7427654" y="2716567"/>
            <a:ext cx="1982676" cy="648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中心化</a:t>
            </a:r>
            <a:r>
              <a:rPr lang="en-US" altLang="zh-CN" sz="1400" dirty="0"/>
              <a:t>+</a:t>
            </a:r>
            <a:r>
              <a:rPr lang="zh-CN" altLang="en-US" sz="1400" dirty="0"/>
              <a:t>区块链应用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4C2A569-DA54-43D5-8E82-B64DBAF0CCD1}"/>
              </a:ext>
            </a:extLst>
          </p:cNvPr>
          <p:cNvSpPr/>
          <p:nvPr/>
        </p:nvSpPr>
        <p:spPr>
          <a:xfrm>
            <a:off x="7442448" y="3688672"/>
            <a:ext cx="1982676" cy="648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中心化应用</a:t>
            </a:r>
          </a:p>
        </p:txBody>
      </p: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929E3AD0-B6F6-4CB9-8B52-97889A581E49}"/>
              </a:ext>
            </a:extLst>
          </p:cNvPr>
          <p:cNvCxnSpPr>
            <a:stCxn id="16" idx="3"/>
            <a:endCxn id="17" idx="1"/>
          </p:cNvCxnSpPr>
          <p:nvPr/>
        </p:nvCxnSpPr>
        <p:spPr>
          <a:xfrm flipV="1">
            <a:off x="6252841" y="2026783"/>
            <a:ext cx="1189607" cy="938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794CC1A7-118E-4A1A-8C95-F59C9DC09107}"/>
              </a:ext>
            </a:extLst>
          </p:cNvPr>
          <p:cNvSpPr txBox="1"/>
          <p:nvPr/>
        </p:nvSpPr>
        <p:spPr>
          <a:xfrm rot="19337497">
            <a:off x="6170333" y="2188132"/>
            <a:ext cx="1233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积分</a:t>
            </a:r>
            <a:r>
              <a:rPr lang="en-US" altLang="zh-CN" sz="1400" dirty="0"/>
              <a:t>&lt;-&gt;</a:t>
            </a:r>
            <a:r>
              <a:rPr lang="zh-CN" altLang="en-US" sz="1400" dirty="0"/>
              <a:t>代币</a:t>
            </a: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5C12D863-0F5E-4599-BBAA-18FCA4C6606E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6252841" y="2965142"/>
            <a:ext cx="1174813" cy="75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3C6349C3-7D9B-40E1-9EBE-20D954676DD5}"/>
              </a:ext>
            </a:extLst>
          </p:cNvPr>
          <p:cNvCxnSpPr>
            <a:cxnSpLocks/>
            <a:stCxn id="16" idx="3"/>
            <a:endCxn id="19" idx="1"/>
          </p:cNvCxnSpPr>
          <p:nvPr/>
        </p:nvCxnSpPr>
        <p:spPr>
          <a:xfrm>
            <a:off x="6252841" y="2965142"/>
            <a:ext cx="1189607" cy="1047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>
            <a:extLst>
              <a:ext uri="{FF2B5EF4-FFF2-40B4-BE49-F238E27FC236}">
                <a16:creationId xmlns:a16="http://schemas.microsoft.com/office/drawing/2014/main" id="{28A14B72-BAA7-4B2E-9903-D2FF6CC0439F}"/>
              </a:ext>
            </a:extLst>
          </p:cNvPr>
          <p:cNvSpPr txBox="1"/>
          <p:nvPr/>
        </p:nvSpPr>
        <p:spPr>
          <a:xfrm>
            <a:off x="6300705" y="2682465"/>
            <a:ext cx="1233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积分</a:t>
            </a:r>
            <a:r>
              <a:rPr lang="en-US" altLang="zh-CN" sz="1400" dirty="0"/>
              <a:t>&lt;-&gt;</a:t>
            </a:r>
            <a:r>
              <a:rPr lang="zh-CN" altLang="en-US" sz="1400" dirty="0"/>
              <a:t>代币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B4FCA7FA-1DBF-476C-8481-E80CC788BE18}"/>
              </a:ext>
            </a:extLst>
          </p:cNvPr>
          <p:cNvSpPr txBox="1"/>
          <p:nvPr/>
        </p:nvSpPr>
        <p:spPr>
          <a:xfrm rot="2515985">
            <a:off x="6717533" y="326623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积分</a:t>
            </a:r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B2501FB1-7A69-49A0-9830-C483136DB804}"/>
              </a:ext>
            </a:extLst>
          </p:cNvPr>
          <p:cNvSpPr/>
          <p:nvPr/>
        </p:nvSpPr>
        <p:spPr>
          <a:xfrm>
            <a:off x="1837064" y="1376039"/>
            <a:ext cx="4563734" cy="503178"/>
          </a:xfrm>
          <a:custGeom>
            <a:avLst/>
            <a:gdLst>
              <a:gd name="connsiteX0" fmla="*/ 107144 w 4563734"/>
              <a:gd name="connsiteY0" fmla="*/ 0 h 503178"/>
              <a:gd name="connsiteX1" fmla="*/ 577660 w 4563734"/>
              <a:gd name="connsiteY1" fmla="*/ 470516 h 503178"/>
              <a:gd name="connsiteX2" fmla="*/ 4563734 w 4563734"/>
              <a:gd name="connsiteY2" fmla="*/ 470516 h 50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63734" h="503178">
                <a:moveTo>
                  <a:pt x="107144" y="0"/>
                </a:moveTo>
                <a:cubicBezTo>
                  <a:pt x="-28981" y="196048"/>
                  <a:pt x="-165105" y="392097"/>
                  <a:pt x="577660" y="470516"/>
                </a:cubicBezTo>
                <a:cubicBezTo>
                  <a:pt x="1320425" y="548935"/>
                  <a:pt x="3886072" y="460159"/>
                  <a:pt x="4563734" y="470516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51B60D34-CEEB-48E9-B061-180B7E3215CE}"/>
              </a:ext>
            </a:extLst>
          </p:cNvPr>
          <p:cNvSpPr txBox="1"/>
          <p:nvPr/>
        </p:nvSpPr>
        <p:spPr>
          <a:xfrm>
            <a:off x="4572260" y="1479974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/>
              <a:t>转化成区块链玩家</a:t>
            </a:r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3F1B3266-5EBE-4B9E-A380-6DA4D2B648DA}"/>
              </a:ext>
            </a:extLst>
          </p:cNvPr>
          <p:cNvSpPr/>
          <p:nvPr/>
        </p:nvSpPr>
        <p:spPr>
          <a:xfrm>
            <a:off x="1678866" y="3840613"/>
            <a:ext cx="4721934" cy="491690"/>
          </a:xfrm>
          <a:custGeom>
            <a:avLst/>
            <a:gdLst>
              <a:gd name="connsiteX0" fmla="*/ 220955 w 4721934"/>
              <a:gd name="connsiteY0" fmla="*/ 491690 h 491690"/>
              <a:gd name="connsiteX1" fmla="*/ 513918 w 4721934"/>
              <a:gd name="connsiteY1" fmla="*/ 47806 h 491690"/>
              <a:gd name="connsiteX2" fmla="*/ 4721934 w 4721934"/>
              <a:gd name="connsiteY2" fmla="*/ 12296 h 491690"/>
              <a:gd name="connsiteX3" fmla="*/ 4721934 w 4721934"/>
              <a:gd name="connsiteY3" fmla="*/ 12296 h 491690"/>
              <a:gd name="connsiteX4" fmla="*/ 4721934 w 4721934"/>
              <a:gd name="connsiteY4" fmla="*/ 12296 h 49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21934" h="491690">
                <a:moveTo>
                  <a:pt x="220955" y="491690"/>
                </a:moveTo>
                <a:cubicBezTo>
                  <a:pt x="-7645" y="309697"/>
                  <a:pt x="-236245" y="127705"/>
                  <a:pt x="513918" y="47806"/>
                </a:cubicBezTo>
                <a:cubicBezTo>
                  <a:pt x="1264081" y="-32093"/>
                  <a:pt x="4721934" y="12296"/>
                  <a:pt x="4721934" y="12296"/>
                </a:cubicBezTo>
                <a:lnTo>
                  <a:pt x="4721934" y="12296"/>
                </a:lnTo>
                <a:lnTo>
                  <a:pt x="4721934" y="12296"/>
                </a:ln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E5CB90C-9F2D-4107-BE0F-F4DB93DD5682}"/>
              </a:ext>
            </a:extLst>
          </p:cNvPr>
          <p:cNvSpPr txBox="1"/>
          <p:nvPr/>
        </p:nvSpPr>
        <p:spPr>
          <a:xfrm>
            <a:off x="894907" y="16430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量大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29BC5614-681D-4D77-976A-AF3A82FB453B}"/>
              </a:ext>
            </a:extLst>
          </p:cNvPr>
          <p:cNvSpPr txBox="1"/>
          <p:nvPr/>
        </p:nvSpPr>
        <p:spPr>
          <a:xfrm>
            <a:off x="892514" y="378258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小众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2BF73F44-72AA-4344-8FE2-D3848AAFA560}"/>
              </a:ext>
            </a:extLst>
          </p:cNvPr>
          <p:cNvSpPr txBox="1"/>
          <p:nvPr/>
        </p:nvSpPr>
        <p:spPr>
          <a:xfrm>
            <a:off x="2144587" y="1213515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降低低普通用户接触区块链的门槛</a:t>
            </a:r>
            <a:endParaRPr lang="en-US" altLang="zh-CN" sz="1200" dirty="0">
              <a:solidFill>
                <a:srgbClr val="FF0000"/>
              </a:solidFill>
            </a:endParaRPr>
          </a:p>
          <a:p>
            <a:r>
              <a:rPr lang="zh-CN" altLang="en-US" sz="1200" dirty="0">
                <a:solidFill>
                  <a:srgbClr val="FF0000"/>
                </a:solidFill>
              </a:rPr>
              <a:t>通过用户教育，平滑转化</a:t>
            </a:r>
          </a:p>
        </p:txBody>
      </p:sp>
      <p:sp>
        <p:nvSpPr>
          <p:cNvPr id="39" name="箭头: 左弧形 38">
            <a:extLst>
              <a:ext uri="{FF2B5EF4-FFF2-40B4-BE49-F238E27FC236}">
                <a16:creationId xmlns:a16="http://schemas.microsoft.com/office/drawing/2014/main" id="{8F94806E-825C-4B67-B281-F5C9DCF86EAC}"/>
              </a:ext>
            </a:extLst>
          </p:cNvPr>
          <p:cNvSpPr/>
          <p:nvPr/>
        </p:nvSpPr>
        <p:spPr>
          <a:xfrm>
            <a:off x="7535215" y="4882719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箭头: 左弧形 39">
            <a:extLst>
              <a:ext uri="{FF2B5EF4-FFF2-40B4-BE49-F238E27FC236}">
                <a16:creationId xmlns:a16="http://schemas.microsoft.com/office/drawing/2014/main" id="{8DB018E2-485A-4961-B7E4-8DA7FD7208DC}"/>
              </a:ext>
            </a:extLst>
          </p:cNvPr>
          <p:cNvSpPr/>
          <p:nvPr/>
        </p:nvSpPr>
        <p:spPr>
          <a:xfrm rot="11059743">
            <a:off x="8396347" y="5060273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3B3E5FDB-D9DF-46AC-B4D0-DAB0847A1385}"/>
              </a:ext>
            </a:extLst>
          </p:cNvPr>
          <p:cNvSpPr txBox="1"/>
          <p:nvPr/>
        </p:nvSpPr>
        <p:spPr>
          <a:xfrm>
            <a:off x="5799059" y="516762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基于代币的激励系统</a:t>
            </a:r>
            <a:endParaRPr lang="en-US" altLang="zh-CN" sz="1200" dirty="0">
              <a:solidFill>
                <a:srgbClr val="FF0000"/>
              </a:solidFill>
            </a:endParaRPr>
          </a:p>
          <a:p>
            <a:r>
              <a:rPr lang="zh-CN" altLang="en-US" sz="1200" dirty="0">
                <a:solidFill>
                  <a:srgbClr val="FF0000"/>
                </a:solidFill>
              </a:rPr>
              <a:t>吸引用户留存、活跃</a:t>
            </a:r>
            <a:endParaRPr lang="en-US" altLang="zh-CN" sz="1200" dirty="0">
              <a:solidFill>
                <a:srgbClr val="FF0000"/>
              </a:solidFill>
            </a:endParaRPr>
          </a:p>
          <a:p>
            <a:r>
              <a:rPr lang="zh-CN" altLang="en-US" sz="1200" dirty="0">
                <a:solidFill>
                  <a:srgbClr val="FF0000"/>
                </a:solidFill>
              </a:rPr>
              <a:t>构建闭环商业生态</a:t>
            </a:r>
            <a:endParaRPr lang="en-US" altLang="zh-CN" sz="1200" dirty="0">
              <a:solidFill>
                <a:srgbClr val="FF0000"/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32365911-7CD0-4657-AFD8-75ADB7DCC835}"/>
              </a:ext>
            </a:extLst>
          </p:cNvPr>
          <p:cNvSpPr txBox="1"/>
          <p:nvPr/>
        </p:nvSpPr>
        <p:spPr>
          <a:xfrm>
            <a:off x="2257066" y="2000419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中心化账户、积分体系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1146F5D-AF85-492B-9471-74A3A29A2BCA}"/>
              </a:ext>
            </a:extLst>
          </p:cNvPr>
          <p:cNvSpPr txBox="1"/>
          <p:nvPr/>
        </p:nvSpPr>
        <p:spPr>
          <a:xfrm>
            <a:off x="7728907" y="127696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代币激励及转移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9E8334AA-B0FB-4813-A6A4-2770CBFAD8F1}"/>
              </a:ext>
            </a:extLst>
          </p:cNvPr>
          <p:cNvSpPr txBox="1"/>
          <p:nvPr/>
        </p:nvSpPr>
        <p:spPr>
          <a:xfrm>
            <a:off x="5167645" y="19605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应用推荐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FC0C525F-B7EF-448A-87FA-142C812F4329}"/>
              </a:ext>
            </a:extLst>
          </p:cNvPr>
          <p:cNvSpPr txBox="1"/>
          <p:nvPr/>
        </p:nvSpPr>
        <p:spPr>
          <a:xfrm>
            <a:off x="4562796" y="3859111"/>
            <a:ext cx="18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吸引留存，激励活跃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BA1D89CB-EAD6-4E9F-9CC9-70269216D164}"/>
              </a:ext>
            </a:extLst>
          </p:cNvPr>
          <p:cNvSpPr/>
          <p:nvPr/>
        </p:nvSpPr>
        <p:spPr>
          <a:xfrm>
            <a:off x="10671105" y="2716567"/>
            <a:ext cx="1345318" cy="6480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商家</a:t>
            </a:r>
            <a:endParaRPr lang="en-US" altLang="zh-CN" sz="1400" dirty="0"/>
          </a:p>
          <a:p>
            <a:pPr algn="ctr"/>
            <a:r>
              <a:rPr lang="zh-CN" altLang="en-US" sz="1400" dirty="0"/>
              <a:t>广告主</a:t>
            </a:r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90B027E8-45ED-4DB0-9AC4-C5980B72D33B}"/>
              </a:ext>
            </a:extLst>
          </p:cNvPr>
          <p:cNvCxnSpPr/>
          <p:nvPr/>
        </p:nvCxnSpPr>
        <p:spPr>
          <a:xfrm flipH="1">
            <a:off x="9676660" y="3002872"/>
            <a:ext cx="7989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08684342-C4A8-47BB-8DF5-C4BD3BBCE1D5}"/>
              </a:ext>
            </a:extLst>
          </p:cNvPr>
          <p:cNvSpPr txBox="1"/>
          <p:nvPr/>
        </p:nvSpPr>
        <p:spPr>
          <a:xfrm>
            <a:off x="9676660" y="2159245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为系统注入实物奖励</a:t>
            </a:r>
            <a:endParaRPr lang="en-US" altLang="zh-CN" sz="1400" dirty="0"/>
          </a:p>
          <a:p>
            <a:r>
              <a:rPr lang="zh-CN" altLang="en-US" sz="1400" dirty="0"/>
              <a:t>换取用户的关注和点击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E651F601-28E9-4C89-9FA2-6749917DFBF6}"/>
              </a:ext>
            </a:extLst>
          </p:cNvPr>
          <p:cNvSpPr txBox="1"/>
          <p:nvPr/>
        </p:nvSpPr>
        <p:spPr>
          <a:xfrm>
            <a:off x="9676660" y="3408508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代币和积分为媒介</a:t>
            </a:r>
          </a:p>
        </p:txBody>
      </p:sp>
    </p:spTree>
    <p:extLst>
      <p:ext uri="{BB962C8B-B14F-4D97-AF65-F5344CB8AC3E}">
        <p14:creationId xmlns:p14="http://schemas.microsoft.com/office/powerpoint/2010/main" val="789443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0BF69A7-D294-4B1A-8C73-6423F7F4AC30}"/>
              </a:ext>
            </a:extLst>
          </p:cNvPr>
          <p:cNvSpPr txBox="1"/>
          <p:nvPr/>
        </p:nvSpPr>
        <p:spPr>
          <a:xfrm>
            <a:off x="0" y="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区块链博彩的</a:t>
            </a:r>
            <a:r>
              <a:rPr lang="zh-CN" altLang="en-US"/>
              <a:t>价值流转体系</a:t>
            </a: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48FE79A-B62E-46E2-B4ED-2B7295E1406C}"/>
              </a:ext>
            </a:extLst>
          </p:cNvPr>
          <p:cNvSpPr txBox="1"/>
          <p:nvPr/>
        </p:nvSpPr>
        <p:spPr>
          <a:xfrm>
            <a:off x="9788573" y="661446"/>
            <a:ext cx="11079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48D5220-A5D2-48BF-AF7C-4D203476A92B}"/>
              </a:ext>
            </a:extLst>
          </p:cNvPr>
          <p:cNvSpPr/>
          <p:nvPr/>
        </p:nvSpPr>
        <p:spPr>
          <a:xfrm>
            <a:off x="9877233" y="2734286"/>
            <a:ext cx="930676" cy="446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资金池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2DAE114-BB72-4881-A34B-AAA59921F7B3}"/>
              </a:ext>
            </a:extLst>
          </p:cNvPr>
          <p:cNvSpPr txBox="1"/>
          <p:nvPr/>
        </p:nvSpPr>
        <p:spPr>
          <a:xfrm>
            <a:off x="2112294" y="1243495"/>
            <a:ext cx="1380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用户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E2569CC-FA77-4D44-8731-F609B2DB338E}"/>
              </a:ext>
            </a:extLst>
          </p:cNvPr>
          <p:cNvSpPr/>
          <p:nvPr/>
        </p:nvSpPr>
        <p:spPr>
          <a:xfrm>
            <a:off x="757076" y="2828450"/>
            <a:ext cx="1090318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C2C</a:t>
            </a:r>
            <a:r>
              <a:rPr lang="zh-CN" altLang="en-US" sz="1400" dirty="0"/>
              <a:t>交易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AA0AF12C-D900-46EA-8384-32D060F89AD6}"/>
              </a:ext>
            </a:extLst>
          </p:cNvPr>
          <p:cNvCxnSpPr>
            <a:cxnSpLocks/>
            <a:stCxn id="7" idx="2"/>
            <a:endCxn id="9" idx="3"/>
          </p:cNvCxnSpPr>
          <p:nvPr/>
        </p:nvCxnSpPr>
        <p:spPr>
          <a:xfrm flipH="1">
            <a:off x="1847394" y="1612827"/>
            <a:ext cx="95498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3AE171DC-307C-4197-A7DF-C490FA0445E2}"/>
              </a:ext>
            </a:extLst>
          </p:cNvPr>
          <p:cNvSpPr txBox="1"/>
          <p:nvPr/>
        </p:nvSpPr>
        <p:spPr>
          <a:xfrm>
            <a:off x="2188316" y="2290122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购买</a:t>
            </a:r>
            <a:r>
              <a:rPr lang="en-US" altLang="zh-CN" sz="1200" dirty="0"/>
              <a:t>BTY</a:t>
            </a:r>
            <a:endParaRPr lang="zh-CN" altLang="en-US" sz="12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2CA44EB-623F-44F6-B8F6-B0828E38A275}"/>
              </a:ext>
            </a:extLst>
          </p:cNvPr>
          <p:cNvSpPr/>
          <p:nvPr/>
        </p:nvSpPr>
        <p:spPr>
          <a:xfrm>
            <a:off x="4085077" y="2828450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BTY</a:t>
            </a:r>
            <a:r>
              <a:rPr lang="zh-CN" altLang="en-US" sz="1400" dirty="0"/>
              <a:t>账户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755900DD-BDA5-4BD3-A00A-F4A31C47476C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1847394" y="3013116"/>
            <a:ext cx="2237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7999736-F0B0-4F3B-93CF-7541982D6743}"/>
              </a:ext>
            </a:extLst>
          </p:cNvPr>
          <p:cNvCxnSpPr>
            <a:cxnSpLocks/>
            <a:stCxn id="7" idx="2"/>
            <a:endCxn id="13" idx="1"/>
          </p:cNvCxnSpPr>
          <p:nvPr/>
        </p:nvCxnSpPr>
        <p:spPr>
          <a:xfrm>
            <a:off x="2802383" y="1612827"/>
            <a:ext cx="128269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5F565A94-23A5-42AC-BB3F-D321B892B7B4}"/>
              </a:ext>
            </a:extLst>
          </p:cNvPr>
          <p:cNvSpPr txBox="1"/>
          <p:nvPr/>
        </p:nvSpPr>
        <p:spPr>
          <a:xfrm>
            <a:off x="5483314" y="271022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兑换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65838A3-2F3A-4E26-8222-620AF66B07A6}"/>
              </a:ext>
            </a:extLst>
          </p:cNvPr>
          <p:cNvSpPr/>
          <p:nvPr/>
        </p:nvSpPr>
        <p:spPr>
          <a:xfrm>
            <a:off x="6119544" y="2828502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博彩币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6F490419-5613-4F8F-87D6-7F5A59442D56}"/>
              </a:ext>
            </a:extLst>
          </p:cNvPr>
          <p:cNvSpPr/>
          <p:nvPr/>
        </p:nvSpPr>
        <p:spPr>
          <a:xfrm>
            <a:off x="7883107" y="2298291"/>
            <a:ext cx="1090318" cy="1377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区块链博彩游戏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ED1012B-E532-4600-A376-B557DFB7678A}"/>
              </a:ext>
            </a:extLst>
          </p:cNvPr>
          <p:cNvSpPr txBox="1"/>
          <p:nvPr/>
        </p:nvSpPr>
        <p:spPr>
          <a:xfrm>
            <a:off x="4009030" y="1916492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BTY</a:t>
            </a:r>
            <a:r>
              <a:rPr lang="zh-CN" altLang="en-US" sz="1200" dirty="0"/>
              <a:t>提现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A4BD0C30-B1E8-4310-8CFF-EE3FBD6517DF}"/>
              </a:ext>
            </a:extLst>
          </p:cNvPr>
          <p:cNvCxnSpPr>
            <a:cxnSpLocks/>
            <a:stCxn id="13" idx="0"/>
            <a:endCxn id="7" idx="3"/>
          </p:cNvCxnSpPr>
          <p:nvPr/>
        </p:nvCxnSpPr>
        <p:spPr>
          <a:xfrm flipH="1" flipV="1">
            <a:off x="3492471" y="1428161"/>
            <a:ext cx="105794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64628D38-F297-4A45-8E6B-EADA57C774F1}"/>
              </a:ext>
            </a:extLst>
          </p:cNvPr>
          <p:cNvCxnSpPr>
            <a:stCxn id="13" idx="3"/>
            <a:endCxn id="24" idx="1"/>
          </p:cNvCxnSpPr>
          <p:nvPr/>
        </p:nvCxnSpPr>
        <p:spPr>
          <a:xfrm>
            <a:off x="5015752" y="3013116"/>
            <a:ext cx="1103792" cy="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0FDBE482-9000-44A1-9160-DF684AAC56A7}"/>
              </a:ext>
            </a:extLst>
          </p:cNvPr>
          <p:cNvCxnSpPr>
            <a:cxnSpLocks/>
          </p:cNvCxnSpPr>
          <p:nvPr/>
        </p:nvCxnSpPr>
        <p:spPr>
          <a:xfrm flipV="1">
            <a:off x="7093257" y="2920783"/>
            <a:ext cx="777758" cy="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E540B9A1-3638-4EC0-8158-2731C556971B}"/>
              </a:ext>
            </a:extLst>
          </p:cNvPr>
          <p:cNvSpPr txBox="1"/>
          <p:nvPr/>
        </p:nvSpPr>
        <p:spPr>
          <a:xfrm>
            <a:off x="7194006" y="264378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下注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E11A39E-1296-4640-82F5-D25F02943663}"/>
              </a:ext>
            </a:extLst>
          </p:cNvPr>
          <p:cNvSpPr txBox="1"/>
          <p:nvPr/>
        </p:nvSpPr>
        <p:spPr>
          <a:xfrm>
            <a:off x="7209956" y="316267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奖励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3E838D1-35E2-40F7-8466-3EA71FB0DF69}"/>
              </a:ext>
            </a:extLst>
          </p:cNvPr>
          <p:cNvSpPr txBox="1"/>
          <p:nvPr/>
        </p:nvSpPr>
        <p:spPr>
          <a:xfrm>
            <a:off x="6030883" y="1271546"/>
            <a:ext cx="29266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博彩平行链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5389B45B-4B68-406D-9DAC-B9A9E1855754}"/>
              </a:ext>
            </a:extLst>
          </p:cNvPr>
          <p:cNvSpPr txBox="1"/>
          <p:nvPr/>
        </p:nvSpPr>
        <p:spPr>
          <a:xfrm>
            <a:off x="757075" y="661446"/>
            <a:ext cx="27353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537CB155-C562-4AEC-9E90-6F52CE721099}"/>
              </a:ext>
            </a:extLst>
          </p:cNvPr>
          <p:cNvSpPr txBox="1"/>
          <p:nvPr/>
        </p:nvSpPr>
        <p:spPr>
          <a:xfrm>
            <a:off x="2832520" y="2041879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EB63C02D-3FBC-4D8F-B00C-810845DB9589}"/>
              </a:ext>
            </a:extLst>
          </p:cNvPr>
          <p:cNvCxnSpPr>
            <a:cxnSpLocks/>
          </p:cNvCxnSpPr>
          <p:nvPr/>
        </p:nvCxnSpPr>
        <p:spPr>
          <a:xfrm flipH="1">
            <a:off x="7041341" y="3127233"/>
            <a:ext cx="8296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F3D3215B-F7C1-4456-B367-6E4F0C325BE2}"/>
              </a:ext>
            </a:extLst>
          </p:cNvPr>
          <p:cNvSpPr txBox="1"/>
          <p:nvPr/>
        </p:nvSpPr>
        <p:spPr>
          <a:xfrm>
            <a:off x="4085077" y="661446"/>
            <a:ext cx="48724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比特元主链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9FE4CC7F-D6FF-43B6-967D-17C780214BE0}"/>
              </a:ext>
            </a:extLst>
          </p:cNvPr>
          <p:cNvSpPr txBox="1"/>
          <p:nvPr/>
        </p:nvSpPr>
        <p:spPr>
          <a:xfrm>
            <a:off x="2816596" y="27102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E24B0955-335A-45A9-8D8F-4EFF542AF9D4}"/>
              </a:ext>
            </a:extLst>
          </p:cNvPr>
          <p:cNvCxnSpPr/>
          <p:nvPr/>
        </p:nvCxnSpPr>
        <p:spPr>
          <a:xfrm flipH="1">
            <a:off x="8957569" y="2828450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FAD952BB-2ABD-4822-80E2-39273D7A5A7D}"/>
              </a:ext>
            </a:extLst>
          </p:cNvPr>
          <p:cNvSpPr txBox="1"/>
          <p:nvPr/>
        </p:nvSpPr>
        <p:spPr>
          <a:xfrm>
            <a:off x="8922057" y="246529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注入初始资金</a:t>
            </a: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8470370E-1C68-4413-9ACD-56ACA3AA9F6A}"/>
              </a:ext>
            </a:extLst>
          </p:cNvPr>
          <p:cNvCxnSpPr/>
          <p:nvPr/>
        </p:nvCxnSpPr>
        <p:spPr>
          <a:xfrm>
            <a:off x="8957569" y="3100532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>
            <a:extLst>
              <a:ext uri="{FF2B5EF4-FFF2-40B4-BE49-F238E27FC236}">
                <a16:creationId xmlns:a16="http://schemas.microsoft.com/office/drawing/2014/main" id="{1B8C9523-2E94-4765-9530-69470E82B6C3}"/>
              </a:ext>
            </a:extLst>
          </p:cNvPr>
          <p:cNvSpPr txBox="1"/>
          <p:nvPr/>
        </p:nvSpPr>
        <p:spPr>
          <a:xfrm>
            <a:off x="8941695" y="31948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手续费等抽水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EB8DFD4E-43A5-4098-AC75-3A67276CF562}"/>
              </a:ext>
            </a:extLst>
          </p:cNvPr>
          <p:cNvSpPr txBox="1"/>
          <p:nvPr/>
        </p:nvSpPr>
        <p:spPr>
          <a:xfrm>
            <a:off x="1045955" y="4270629"/>
            <a:ext cx="101471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1.</a:t>
            </a:r>
            <a:r>
              <a:rPr lang="zh-CN" altLang="en-US" sz="1400" dirty="0"/>
              <a:t>博彩网站为用户提供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交易渠道，供用户使用法币购买</a:t>
            </a:r>
            <a:r>
              <a:rPr lang="en-US" altLang="zh-CN" sz="1400" dirty="0"/>
              <a:t>BTY</a:t>
            </a:r>
            <a:r>
              <a:rPr lang="zh-CN" altLang="en-US" sz="1400" dirty="0"/>
              <a:t>。</a:t>
            </a:r>
            <a:endParaRPr lang="en-US" altLang="zh-CN" sz="1400" dirty="0"/>
          </a:p>
          <a:p>
            <a:r>
              <a:rPr lang="en-US" altLang="zh-CN" sz="1400" dirty="0"/>
              <a:t>2.</a:t>
            </a:r>
            <a:r>
              <a:rPr lang="zh-CN" altLang="en-US" sz="1400" dirty="0"/>
              <a:t>博彩网站为用户分配并管理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地址账户，用户充值的</a:t>
            </a:r>
            <a:r>
              <a:rPr lang="en-US" altLang="zh-CN" sz="1400" dirty="0"/>
              <a:t>BTY</a:t>
            </a:r>
            <a:r>
              <a:rPr lang="zh-CN" altLang="en-US" sz="1400" dirty="0"/>
              <a:t>打入该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地址账户。</a:t>
            </a:r>
            <a:endParaRPr lang="en-US" altLang="zh-CN" sz="1400" dirty="0"/>
          </a:p>
          <a:p>
            <a:r>
              <a:rPr lang="en-US" altLang="zh-CN" sz="1400" dirty="0"/>
              <a:t>3.</a:t>
            </a:r>
            <a:r>
              <a:rPr lang="zh-CN" altLang="en-US" sz="1400" dirty="0"/>
              <a:t>用户可以将</a:t>
            </a:r>
            <a:r>
              <a:rPr lang="en-US" altLang="zh-CN" sz="1400" dirty="0"/>
              <a:t>BTY</a:t>
            </a:r>
            <a:r>
              <a:rPr lang="zh-CN" altLang="en-US" sz="1400" dirty="0"/>
              <a:t>账户中的</a:t>
            </a:r>
            <a:r>
              <a:rPr lang="en-US" altLang="zh-CN" sz="1400" dirty="0"/>
              <a:t>BTY</a:t>
            </a:r>
            <a:r>
              <a:rPr lang="zh-CN" altLang="en-US" sz="1400" dirty="0"/>
              <a:t>转出到私有</a:t>
            </a:r>
            <a:r>
              <a:rPr lang="en-US" altLang="zh-CN" sz="1400" dirty="0"/>
              <a:t>BTY</a:t>
            </a:r>
            <a:r>
              <a:rPr lang="zh-CN" altLang="en-US" sz="1400" dirty="0"/>
              <a:t>账户地址，进行</a:t>
            </a:r>
            <a:r>
              <a:rPr lang="en-US" altLang="zh-CN" sz="1400" dirty="0"/>
              <a:t>BTY</a:t>
            </a:r>
            <a:r>
              <a:rPr lang="zh-CN" altLang="en-US" sz="1400" dirty="0"/>
              <a:t>提现。</a:t>
            </a:r>
            <a:endParaRPr lang="en-US" altLang="zh-CN" sz="1400" dirty="0"/>
          </a:p>
          <a:p>
            <a:r>
              <a:rPr lang="en-US" altLang="zh-CN" sz="1400" dirty="0"/>
              <a:t>4.</a:t>
            </a:r>
            <a:r>
              <a:rPr lang="zh-CN" altLang="en-US" sz="1400" dirty="0"/>
              <a:t>用户可以将</a:t>
            </a:r>
            <a:r>
              <a:rPr lang="en-US" altLang="zh-CN" sz="1400" dirty="0"/>
              <a:t>BTY</a:t>
            </a:r>
            <a:r>
              <a:rPr lang="zh-CN" altLang="en-US" sz="1400" dirty="0"/>
              <a:t>账户中的</a:t>
            </a:r>
            <a:r>
              <a:rPr lang="en-US" altLang="zh-CN" sz="1400" dirty="0"/>
              <a:t>BTY</a:t>
            </a:r>
            <a:r>
              <a:rPr lang="zh-CN" altLang="en-US" sz="1400" dirty="0"/>
              <a:t>通过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交易渠道卖出为法币，进行法币提现。</a:t>
            </a:r>
            <a:endParaRPr lang="en-US" altLang="zh-CN" sz="1400" dirty="0"/>
          </a:p>
          <a:p>
            <a:r>
              <a:rPr lang="en-US" altLang="zh-CN" sz="1400" dirty="0"/>
              <a:t>5.</a:t>
            </a:r>
            <a:r>
              <a:rPr lang="zh-CN" altLang="en-US" sz="1400" dirty="0"/>
              <a:t>用户通过博彩网站的操作界面，将</a:t>
            </a:r>
            <a:r>
              <a:rPr lang="en-US" altLang="zh-CN" sz="1400" dirty="0"/>
              <a:t>BTY</a:t>
            </a:r>
            <a:r>
              <a:rPr lang="zh-CN" altLang="en-US" sz="1400" dirty="0"/>
              <a:t>兑换成博彩币，博彩网站代用户管理平行链账户及博彩币资产。</a:t>
            </a:r>
            <a:endParaRPr lang="en-US" altLang="zh-CN" sz="1400" dirty="0"/>
          </a:p>
          <a:p>
            <a:r>
              <a:rPr lang="en-US" altLang="zh-CN" sz="1400" dirty="0"/>
              <a:t>6.</a:t>
            </a:r>
            <a:r>
              <a:rPr lang="zh-CN" altLang="en-US" sz="1400" dirty="0"/>
              <a:t>用户通过博彩网站的操作界面参与区块链博彩游戏、进行下注，博彩网站代用户将博彩币筹码下注到平行链游戏合约、参与游戏、赢取奖励。</a:t>
            </a:r>
            <a:endParaRPr lang="en-US" altLang="zh-CN" sz="1400" dirty="0"/>
          </a:p>
          <a:p>
            <a:r>
              <a:rPr lang="en-US" altLang="zh-CN" sz="1400" dirty="0"/>
              <a:t>7.</a:t>
            </a:r>
            <a:r>
              <a:rPr lang="zh-CN" altLang="en-US" sz="1400" dirty="0"/>
              <a:t>用户可以将博彩币兑换为</a:t>
            </a:r>
            <a:r>
              <a:rPr lang="en-US" altLang="zh-CN" sz="1400" dirty="0"/>
              <a:t>BTY</a:t>
            </a:r>
            <a:r>
              <a:rPr lang="zh-CN" altLang="en-US" sz="1400" dirty="0"/>
              <a:t>到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地址账户，进行提现操作。</a:t>
            </a:r>
            <a:endParaRPr lang="en-US" altLang="zh-CN" sz="1400" dirty="0"/>
          </a:p>
          <a:p>
            <a:r>
              <a:rPr lang="en-US" altLang="zh-CN" sz="1400" dirty="0"/>
              <a:t>8.</a:t>
            </a:r>
            <a:r>
              <a:rPr lang="zh-CN" altLang="en-US" sz="1400" dirty="0"/>
              <a:t>博彩网站维护资金池，</a:t>
            </a:r>
            <a:r>
              <a:rPr lang="en-US" altLang="zh-CN" sz="1400" dirty="0"/>
              <a:t>(1)</a:t>
            </a:r>
            <a:r>
              <a:rPr lang="zh-CN" altLang="en-US" sz="1400" dirty="0"/>
              <a:t>为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交易提供流动性，做市。（</a:t>
            </a:r>
            <a:r>
              <a:rPr lang="en-US" altLang="zh-CN" sz="1400" dirty="0"/>
              <a:t>2</a:t>
            </a:r>
            <a:r>
              <a:rPr lang="zh-CN" altLang="en-US" sz="1400" dirty="0"/>
              <a:t>）为博彩游戏注入初始资金（比如老虎机游戏，需要有初始资金）。（</a:t>
            </a:r>
            <a:r>
              <a:rPr lang="en-US" altLang="zh-CN" sz="1400" dirty="0"/>
              <a:t>3</a:t>
            </a:r>
            <a:r>
              <a:rPr lang="zh-CN" altLang="en-US" sz="1400" dirty="0"/>
              <a:t>）从游戏手续费及作为对手方赢取的收益中进行抽水。</a:t>
            </a:r>
            <a:endParaRPr lang="en-US" altLang="zh-CN" sz="1400" dirty="0"/>
          </a:p>
        </p:txBody>
      </p:sp>
      <p:cxnSp>
        <p:nvCxnSpPr>
          <p:cNvPr id="92" name="直接箭头连接符 91">
            <a:extLst>
              <a:ext uri="{FF2B5EF4-FFF2-40B4-BE49-F238E27FC236}">
                <a16:creationId xmlns:a16="http://schemas.microsoft.com/office/drawing/2014/main" id="{4210F80D-2CF9-4AAC-BF80-1567620CCAB4}"/>
              </a:ext>
            </a:extLst>
          </p:cNvPr>
          <p:cNvCxnSpPr>
            <a:cxnSpLocks/>
          </p:cNvCxnSpPr>
          <p:nvPr/>
        </p:nvCxnSpPr>
        <p:spPr>
          <a:xfrm flipH="1" flipV="1">
            <a:off x="1869484" y="3180501"/>
            <a:ext cx="218424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94">
            <a:extLst>
              <a:ext uri="{FF2B5EF4-FFF2-40B4-BE49-F238E27FC236}">
                <a16:creationId xmlns:a16="http://schemas.microsoft.com/office/drawing/2014/main" id="{1FA42774-F7D1-4553-BC4B-32A14CC4464C}"/>
              </a:ext>
            </a:extLst>
          </p:cNvPr>
          <p:cNvSpPr txBox="1"/>
          <p:nvPr/>
        </p:nvSpPr>
        <p:spPr>
          <a:xfrm>
            <a:off x="2809587" y="315915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卖出</a:t>
            </a:r>
          </a:p>
        </p:txBody>
      </p:sp>
      <p:cxnSp>
        <p:nvCxnSpPr>
          <p:cNvPr id="96" name="直接箭头连接符 95">
            <a:extLst>
              <a:ext uri="{FF2B5EF4-FFF2-40B4-BE49-F238E27FC236}">
                <a16:creationId xmlns:a16="http://schemas.microsoft.com/office/drawing/2014/main" id="{A03EE5E3-BCEE-491F-A868-73DF82DBEAE9}"/>
              </a:ext>
            </a:extLst>
          </p:cNvPr>
          <p:cNvCxnSpPr>
            <a:cxnSpLocks/>
            <a:stCxn id="9" idx="0"/>
            <a:endCxn id="7" idx="1"/>
          </p:cNvCxnSpPr>
          <p:nvPr/>
        </p:nvCxnSpPr>
        <p:spPr>
          <a:xfrm flipV="1">
            <a:off x="1302235" y="1428161"/>
            <a:ext cx="81005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>
            <a:extLst>
              <a:ext uri="{FF2B5EF4-FFF2-40B4-BE49-F238E27FC236}">
                <a16:creationId xmlns:a16="http://schemas.microsoft.com/office/drawing/2014/main" id="{8EE9C5D4-5FC3-44C6-A0CA-30998AAFC735}"/>
              </a:ext>
            </a:extLst>
          </p:cNvPr>
          <p:cNvSpPr txBox="1"/>
          <p:nvPr/>
        </p:nvSpPr>
        <p:spPr>
          <a:xfrm>
            <a:off x="1045428" y="19164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法币提现</a:t>
            </a:r>
          </a:p>
        </p:txBody>
      </p:sp>
      <p:cxnSp>
        <p:nvCxnSpPr>
          <p:cNvPr id="101" name="连接符: 肘形 100">
            <a:extLst>
              <a:ext uri="{FF2B5EF4-FFF2-40B4-BE49-F238E27FC236}">
                <a16:creationId xmlns:a16="http://schemas.microsoft.com/office/drawing/2014/main" id="{7B048D57-83DB-4E49-BD7E-AC40FA59B7A0}"/>
              </a:ext>
            </a:extLst>
          </p:cNvPr>
          <p:cNvCxnSpPr>
            <a:stCxn id="6" idx="2"/>
            <a:endCxn id="9" idx="2"/>
          </p:cNvCxnSpPr>
          <p:nvPr/>
        </p:nvCxnSpPr>
        <p:spPr>
          <a:xfrm rot="5400000">
            <a:off x="5813763" y="-1331027"/>
            <a:ext cx="17281" cy="9040336"/>
          </a:xfrm>
          <a:prstGeom prst="bentConnector3">
            <a:avLst>
              <a:gd name="adj1" fmla="val 38373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本框 102">
            <a:extLst>
              <a:ext uri="{FF2B5EF4-FFF2-40B4-BE49-F238E27FC236}">
                <a16:creationId xmlns:a16="http://schemas.microsoft.com/office/drawing/2014/main" id="{7C41CDDC-1B06-4601-95B9-108FD5074B43}"/>
              </a:ext>
            </a:extLst>
          </p:cNvPr>
          <p:cNvSpPr txBox="1"/>
          <p:nvPr/>
        </p:nvSpPr>
        <p:spPr>
          <a:xfrm>
            <a:off x="5268405" y="356909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做市，提供流动性</a:t>
            </a:r>
          </a:p>
        </p:txBody>
      </p:sp>
    </p:spTree>
    <p:extLst>
      <p:ext uri="{BB962C8B-B14F-4D97-AF65-F5344CB8AC3E}">
        <p14:creationId xmlns:p14="http://schemas.microsoft.com/office/powerpoint/2010/main" val="3921514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1452</Words>
  <Application>Microsoft Office PowerPoint</Application>
  <PresentationFormat>宽屏</PresentationFormat>
  <Paragraphs>135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振华</dc:creator>
  <cp:lastModifiedBy>张 振华</cp:lastModifiedBy>
  <cp:revision>88</cp:revision>
  <dcterms:created xsi:type="dcterms:W3CDTF">2018-10-17T06:58:52Z</dcterms:created>
  <dcterms:modified xsi:type="dcterms:W3CDTF">2018-10-25T07:48:29Z</dcterms:modified>
</cp:coreProperties>
</file>