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67" r:id="rId4"/>
    <p:sldId id="268" r:id="rId5"/>
    <p:sldId id="269" r:id="rId6"/>
    <p:sldId id="270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8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AA4F2-A724-4C07-B322-48DDC6E6002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14212-F519-4B34-9F6F-12CBC5F2601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8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929" y="1144489"/>
            <a:ext cx="2657053" cy="47236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0" y="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区块链竞猜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224125" y="1463258"/>
            <a:ext cx="4953740" cy="4262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竞猜游戏合约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943868" y="2441402"/>
            <a:ext cx="123399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盈利资金池</a:t>
            </a:r>
            <a:endParaRPr lang="zh-CN" altLang="en-US" sz="1200" dirty="0"/>
          </a:p>
        </p:txBody>
      </p:sp>
      <p:sp>
        <p:nvSpPr>
          <p:cNvPr id="9" name="矩形 8"/>
          <p:cNvSpPr/>
          <p:nvPr/>
        </p:nvSpPr>
        <p:spPr>
          <a:xfrm>
            <a:off x="936645" y="1463258"/>
            <a:ext cx="878890" cy="4305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运营</a:t>
            </a:r>
            <a:endParaRPr lang="zh-CN" altLang="en-US" dirty="0"/>
          </a:p>
        </p:txBody>
      </p:sp>
      <p:cxnSp>
        <p:nvCxnSpPr>
          <p:cNvPr id="10" name="直接箭头连接符 9"/>
          <p:cNvCxnSpPr>
            <a:stCxn id="9" idx="3"/>
            <a:endCxn id="7" idx="1"/>
          </p:cNvCxnSpPr>
          <p:nvPr/>
        </p:nvCxnSpPr>
        <p:spPr>
          <a:xfrm flipV="1">
            <a:off x="1815535" y="1676392"/>
            <a:ext cx="1408590" cy="2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083095" y="1368613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创建游戏</a:t>
            </a:r>
            <a:endParaRPr lang="zh-CN" altLang="en-US" sz="1400" dirty="0"/>
          </a:p>
        </p:txBody>
      </p:sp>
      <p:sp>
        <p:nvSpPr>
          <p:cNvPr id="22" name="矩形 21"/>
          <p:cNvSpPr/>
          <p:nvPr/>
        </p:nvSpPr>
        <p:spPr>
          <a:xfrm>
            <a:off x="3884040" y="2441402"/>
            <a:ext cx="132128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单次游戏资金池</a:t>
            </a:r>
            <a:endParaRPr lang="zh-CN" altLang="en-US" sz="1200" dirty="0"/>
          </a:p>
        </p:txBody>
      </p:sp>
      <p:cxnSp>
        <p:nvCxnSpPr>
          <p:cNvPr id="23" name="直接箭头连接符 22"/>
          <p:cNvCxnSpPr>
            <a:endCxn id="22" idx="0"/>
          </p:cNvCxnSpPr>
          <p:nvPr/>
        </p:nvCxnSpPr>
        <p:spPr>
          <a:xfrm>
            <a:off x="4544683" y="1806790"/>
            <a:ext cx="0" cy="634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>
            <a:stCxn id="22" idx="3"/>
            <a:endCxn id="8" idx="1"/>
          </p:cNvCxnSpPr>
          <p:nvPr/>
        </p:nvCxnSpPr>
        <p:spPr>
          <a:xfrm>
            <a:off x="5205326" y="2626068"/>
            <a:ext cx="17385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5623191" y="231037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固定比率抽成</a:t>
            </a:r>
            <a:endParaRPr lang="zh-CN" altLang="en-US" sz="1200" dirty="0"/>
          </a:p>
        </p:txBody>
      </p:sp>
      <p:sp>
        <p:nvSpPr>
          <p:cNvPr id="26" name="矩形 25"/>
          <p:cNvSpPr/>
          <p:nvPr/>
        </p:nvSpPr>
        <p:spPr>
          <a:xfrm>
            <a:off x="3884040" y="3257860"/>
            <a:ext cx="132128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结果揭晓</a:t>
            </a:r>
            <a:endParaRPr lang="zh-CN" altLang="en-US" sz="1200" dirty="0"/>
          </a:p>
        </p:txBody>
      </p:sp>
      <p:sp>
        <p:nvSpPr>
          <p:cNvPr id="27" name="矩形 26"/>
          <p:cNvSpPr/>
          <p:nvPr/>
        </p:nvSpPr>
        <p:spPr>
          <a:xfrm>
            <a:off x="3884040" y="3974735"/>
            <a:ext cx="132128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合约分成</a:t>
            </a:r>
            <a:endParaRPr lang="zh-CN" altLang="en-US" sz="1200" dirty="0"/>
          </a:p>
        </p:txBody>
      </p:sp>
      <p:sp>
        <p:nvSpPr>
          <p:cNvPr id="30" name="流程图: 接点 29"/>
          <p:cNvSpPr/>
          <p:nvPr/>
        </p:nvSpPr>
        <p:spPr>
          <a:xfrm>
            <a:off x="4321707" y="4795991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31" name="直接箭头连接符 30"/>
          <p:cNvCxnSpPr>
            <a:stCxn id="27" idx="2"/>
            <a:endCxn id="30" idx="0"/>
          </p:cNvCxnSpPr>
          <p:nvPr/>
        </p:nvCxnSpPr>
        <p:spPr>
          <a:xfrm>
            <a:off x="4544683" y="4344067"/>
            <a:ext cx="5624" cy="4519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22" idx="2"/>
            <a:endCxn id="26" idx="0"/>
          </p:cNvCxnSpPr>
          <p:nvPr/>
        </p:nvCxnSpPr>
        <p:spPr>
          <a:xfrm>
            <a:off x="4544683" y="2810734"/>
            <a:ext cx="0" cy="447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26" idx="2"/>
            <a:endCxn id="27" idx="0"/>
          </p:cNvCxnSpPr>
          <p:nvPr/>
        </p:nvCxnSpPr>
        <p:spPr>
          <a:xfrm>
            <a:off x="4544683" y="3627192"/>
            <a:ext cx="0" cy="347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连接符: 肘形 35"/>
          <p:cNvCxnSpPr>
            <a:stCxn id="9" idx="2"/>
            <a:endCxn id="26" idx="1"/>
          </p:cNvCxnSpPr>
          <p:nvPr/>
        </p:nvCxnSpPr>
        <p:spPr>
          <a:xfrm rot="16200000" flipH="1">
            <a:off x="1855715" y="1414200"/>
            <a:ext cx="1548701" cy="250795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4568740" y="4414611"/>
            <a:ext cx="409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Yes</a:t>
            </a:r>
            <a:endParaRPr lang="zh-CN" altLang="en-US" sz="1200" dirty="0"/>
          </a:p>
        </p:txBody>
      </p:sp>
      <p:sp>
        <p:nvSpPr>
          <p:cNvPr id="46" name="文本框 45"/>
          <p:cNvSpPr txBox="1"/>
          <p:nvPr/>
        </p:nvSpPr>
        <p:spPr>
          <a:xfrm>
            <a:off x="5834206" y="3959840"/>
            <a:ext cx="1980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FF0000"/>
                </a:solidFill>
              </a:rPr>
              <a:t>按投注比例分配给赢家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p:cxnSp>
        <p:nvCxnSpPr>
          <p:cNvPr id="47" name="直接箭头连接符 46"/>
          <p:cNvCxnSpPr/>
          <p:nvPr/>
        </p:nvCxnSpPr>
        <p:spPr>
          <a:xfrm flipH="1">
            <a:off x="5195829" y="4080721"/>
            <a:ext cx="670812" cy="1044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2083095" y="1722621"/>
            <a:ext cx="9701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游戏</a:t>
            </a:r>
            <a:r>
              <a:rPr lang="en-US" altLang="zh-CN" sz="1200" dirty="0"/>
              <a:t>id</a:t>
            </a:r>
            <a:r>
              <a:rPr lang="zh-CN" altLang="en-US" sz="1200" dirty="0"/>
              <a:t>：</a:t>
            </a:r>
            <a:r>
              <a:rPr lang="en-US" altLang="zh-CN" sz="1200" dirty="0"/>
              <a:t>xxx</a:t>
            </a:r>
            <a:endParaRPr lang="zh-CN" altLang="en-US" sz="1200" dirty="0"/>
          </a:p>
        </p:txBody>
      </p:sp>
      <p:sp>
        <p:nvSpPr>
          <p:cNvPr id="49" name="文本框 48"/>
          <p:cNvSpPr txBox="1"/>
          <p:nvPr/>
        </p:nvSpPr>
        <p:spPr>
          <a:xfrm>
            <a:off x="1236836" y="5286229"/>
            <a:ext cx="707116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1.</a:t>
            </a:r>
            <a:r>
              <a:rPr lang="zh-CN" altLang="en-US" sz="1200" dirty="0"/>
              <a:t>竞猜内容及结果、投注信息、分成信息均上链，可查可溯。</a:t>
            </a:r>
            <a:endParaRPr lang="en-US" altLang="zh-CN" sz="1200" dirty="0"/>
          </a:p>
          <a:p>
            <a:r>
              <a:rPr lang="en-US" altLang="zh-CN" sz="1200" dirty="0"/>
              <a:t>2.</a:t>
            </a:r>
            <a:r>
              <a:rPr lang="zh-CN" altLang="en-US" sz="1200" dirty="0"/>
              <a:t>资金完全来源于参与的用户。</a:t>
            </a:r>
            <a:endParaRPr lang="en-US" altLang="zh-CN" sz="1200" dirty="0"/>
          </a:p>
          <a:p>
            <a:r>
              <a:rPr lang="en-US" altLang="zh-CN" sz="1200" dirty="0"/>
              <a:t>3.</a:t>
            </a:r>
            <a:r>
              <a:rPr lang="zh-CN" altLang="en-US" sz="1200" dirty="0"/>
              <a:t>平台固定抽成。</a:t>
            </a:r>
            <a:endParaRPr lang="en-US" altLang="zh-CN" sz="1200" dirty="0"/>
          </a:p>
          <a:p>
            <a:r>
              <a:rPr lang="en-US" altLang="zh-CN" sz="1200" dirty="0"/>
              <a:t>4.</a:t>
            </a:r>
            <a:r>
              <a:rPr lang="zh-CN" altLang="en-US" sz="1200" dirty="0"/>
              <a:t>平台运营很关键，需要设计一些有意思的话题，吸引人们持续参与。</a:t>
            </a:r>
            <a:endParaRPr lang="en-US" altLang="zh-CN" sz="1200" dirty="0"/>
          </a:p>
          <a:p>
            <a:r>
              <a:rPr lang="en-US" altLang="zh-CN" sz="1200" dirty="0"/>
              <a:t>5.</a:t>
            </a:r>
            <a:r>
              <a:rPr lang="zh-CN" altLang="en-US" sz="1200" dirty="0"/>
              <a:t>可以配套要做一些营销、推广等商业活动。</a:t>
            </a:r>
            <a:endParaRPr lang="en-US" altLang="zh-CN" sz="1200" dirty="0"/>
          </a:p>
          <a:p>
            <a:r>
              <a:rPr lang="en-US" altLang="zh-CN" sz="1200" dirty="0"/>
              <a:t>6.</a:t>
            </a:r>
            <a:r>
              <a:rPr lang="zh-CN" altLang="en-US" sz="1200" dirty="0"/>
              <a:t>用户可以使用</a:t>
            </a:r>
            <a:r>
              <a:rPr lang="en-US" altLang="zh-CN" sz="1200" dirty="0"/>
              <a:t>BTY</a:t>
            </a:r>
            <a:r>
              <a:rPr lang="zh-CN" altLang="en-US" sz="1200" dirty="0"/>
              <a:t>、稳定币、博彩币等参与不同的竞猜游戏。</a:t>
            </a:r>
            <a:endParaRPr lang="en-US" altLang="zh-CN" sz="1200" dirty="0"/>
          </a:p>
          <a:p>
            <a:r>
              <a:rPr lang="en-US" altLang="zh-CN" sz="1200" dirty="0"/>
              <a:t>7.</a:t>
            </a:r>
            <a:r>
              <a:rPr lang="zh-CN" altLang="en-US" sz="1200" dirty="0"/>
              <a:t>由于游戏模型比较简单，一个合约可以支持各种竞猜。</a:t>
            </a:r>
            <a:endParaRPr lang="en-US" altLang="zh-CN" sz="1200" dirty="0"/>
          </a:p>
          <a:p>
            <a:r>
              <a:rPr lang="en-US" altLang="zh-CN" sz="1200" dirty="0"/>
              <a:t>8.</a:t>
            </a:r>
            <a:r>
              <a:rPr lang="zh-CN" altLang="en-US" sz="1200" dirty="0"/>
              <a:t>为了优化性能和体验，也可以加入中心化的中间节点，缓存记录大家的投注信息，减少合约复杂度。</a:t>
            </a:r>
            <a:endParaRPr lang="en-US" altLang="zh-CN" sz="1200" dirty="0"/>
          </a:p>
        </p:txBody>
      </p:sp>
      <p:sp>
        <p:nvSpPr>
          <p:cNvPr id="50" name="文本框 49"/>
          <p:cNvSpPr txBox="1"/>
          <p:nvPr/>
        </p:nvSpPr>
        <p:spPr>
          <a:xfrm>
            <a:off x="999454" y="815676"/>
            <a:ext cx="67313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例如：竞猜</a:t>
            </a:r>
            <a:r>
              <a:rPr lang="en-US" altLang="zh-CN" sz="1200" dirty="0"/>
              <a:t>{topic:”2018</a:t>
            </a:r>
            <a:r>
              <a:rPr lang="zh-CN" altLang="en-US" sz="1200" dirty="0"/>
              <a:t>年</a:t>
            </a:r>
            <a:r>
              <a:rPr lang="en-US" altLang="zh-CN" sz="1200" dirty="0"/>
              <a:t>10</a:t>
            </a:r>
            <a:r>
              <a:rPr lang="zh-CN" altLang="en-US" sz="1200" dirty="0"/>
              <a:t>月</a:t>
            </a:r>
            <a:r>
              <a:rPr lang="en-US" altLang="zh-CN" sz="1200" dirty="0"/>
              <a:t>27</a:t>
            </a:r>
            <a:r>
              <a:rPr lang="zh-CN" altLang="en-US" sz="1200" dirty="0"/>
              <a:t>日上证</a:t>
            </a:r>
            <a:r>
              <a:rPr lang="en-US" altLang="zh-CN" sz="1200" dirty="0"/>
              <a:t>A</a:t>
            </a:r>
            <a:r>
              <a:rPr lang="zh-CN" altLang="en-US" sz="1200" dirty="0"/>
              <a:t>股收盘点数是否会高于</a:t>
            </a:r>
            <a:r>
              <a:rPr lang="en-US" altLang="zh-CN" sz="1200" dirty="0"/>
              <a:t>2600”</a:t>
            </a:r>
            <a:r>
              <a:rPr lang="zh-CN" altLang="en-US" sz="1200" dirty="0"/>
              <a:t>，选项：</a:t>
            </a:r>
            <a:r>
              <a:rPr lang="en-US" altLang="zh-CN" sz="1200" dirty="0"/>
              <a:t>{A</a:t>
            </a:r>
            <a:r>
              <a:rPr lang="zh-CN" altLang="en-US" sz="1200" dirty="0"/>
              <a:t>：会；</a:t>
            </a:r>
            <a:r>
              <a:rPr lang="en-US" altLang="zh-CN" sz="1200" dirty="0"/>
              <a:t>B</a:t>
            </a:r>
            <a:r>
              <a:rPr lang="zh-CN" altLang="en-US" sz="1200" dirty="0"/>
              <a:t>：不会</a:t>
            </a:r>
            <a:r>
              <a:rPr lang="en-US" altLang="zh-CN" sz="1200" dirty="0"/>
              <a:t>}}</a:t>
            </a:r>
            <a:endParaRPr lang="zh-CN" altLang="en-US" sz="1200" dirty="0"/>
          </a:p>
        </p:txBody>
      </p:sp>
      <p:sp>
        <p:nvSpPr>
          <p:cNvPr id="53" name="矩形 52"/>
          <p:cNvSpPr/>
          <p:nvPr/>
        </p:nvSpPr>
        <p:spPr>
          <a:xfrm>
            <a:off x="2457309" y="2199950"/>
            <a:ext cx="949918" cy="2741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玩家</a:t>
            </a:r>
            <a:r>
              <a:rPr lang="en-US" altLang="zh-CN" sz="1200" dirty="0"/>
              <a:t>1</a:t>
            </a:r>
            <a:endParaRPr lang="zh-CN" altLang="en-US" sz="1200" dirty="0"/>
          </a:p>
        </p:txBody>
      </p:sp>
      <p:sp>
        <p:nvSpPr>
          <p:cNvPr id="54" name="矩形 53"/>
          <p:cNvSpPr/>
          <p:nvPr/>
        </p:nvSpPr>
        <p:spPr>
          <a:xfrm>
            <a:off x="2456936" y="2636942"/>
            <a:ext cx="949918" cy="2741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玩家</a:t>
            </a:r>
            <a:r>
              <a:rPr lang="en-US" altLang="zh-CN" sz="1200" dirty="0"/>
              <a:t>N</a:t>
            </a:r>
            <a:endParaRPr lang="zh-CN" altLang="en-US" sz="1200" dirty="0"/>
          </a:p>
        </p:txBody>
      </p:sp>
      <p:sp>
        <p:nvSpPr>
          <p:cNvPr id="55" name="文本框 54"/>
          <p:cNvSpPr txBox="1"/>
          <p:nvPr/>
        </p:nvSpPr>
        <p:spPr>
          <a:xfrm>
            <a:off x="2758610" y="2370860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…</a:t>
            </a:r>
            <a:endParaRPr lang="zh-CN" altLang="en-US" dirty="0"/>
          </a:p>
        </p:txBody>
      </p:sp>
      <p:cxnSp>
        <p:nvCxnSpPr>
          <p:cNvPr id="57" name="直接箭头连接符 56"/>
          <p:cNvCxnSpPr>
            <a:stCxn id="53" idx="3"/>
            <a:endCxn id="22" idx="1"/>
          </p:cNvCxnSpPr>
          <p:nvPr/>
        </p:nvCxnSpPr>
        <p:spPr>
          <a:xfrm>
            <a:off x="3407227" y="2337030"/>
            <a:ext cx="476813" cy="2890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>
            <a:stCxn id="54" idx="3"/>
            <a:endCxn id="22" idx="1"/>
          </p:cNvCxnSpPr>
          <p:nvPr/>
        </p:nvCxnSpPr>
        <p:spPr>
          <a:xfrm flipV="1">
            <a:off x="3406854" y="2626068"/>
            <a:ext cx="477186" cy="147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文本框 59"/>
          <p:cNvSpPr txBox="1"/>
          <p:nvPr/>
        </p:nvSpPr>
        <p:spPr>
          <a:xfrm>
            <a:off x="3466175" y="2164403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投注</a:t>
            </a:r>
            <a:endParaRPr lang="zh-CN" altLang="en-US" sz="1200" dirty="0"/>
          </a:p>
        </p:txBody>
      </p:sp>
      <p:sp>
        <p:nvSpPr>
          <p:cNvPr id="62" name="文本框 61"/>
          <p:cNvSpPr txBox="1"/>
          <p:nvPr/>
        </p:nvSpPr>
        <p:spPr>
          <a:xfrm>
            <a:off x="1891468" y="3138182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向合约提交结果</a:t>
            </a:r>
            <a:endParaRPr lang="zh-CN" altLang="en-US" sz="1400" dirty="0"/>
          </a:p>
        </p:txBody>
      </p:sp>
      <p:cxnSp>
        <p:nvCxnSpPr>
          <p:cNvPr id="65" name="直接箭头连接符 64"/>
          <p:cNvCxnSpPr>
            <a:stCxn id="11" idx="0"/>
          </p:cNvCxnSpPr>
          <p:nvPr/>
        </p:nvCxnSpPr>
        <p:spPr>
          <a:xfrm flipH="1" flipV="1">
            <a:off x="2534500" y="1137781"/>
            <a:ext cx="1" cy="2308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本框 66"/>
          <p:cNvSpPr txBox="1"/>
          <p:nvPr/>
        </p:nvSpPr>
        <p:spPr>
          <a:xfrm>
            <a:off x="4641474" y="1995125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FF0000"/>
                </a:solidFill>
              </a:rPr>
              <a:t>选项及金额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p:cxnSp>
        <p:nvCxnSpPr>
          <p:cNvPr id="68" name="直接箭头连接符 67"/>
          <p:cNvCxnSpPr>
            <a:endCxn id="60" idx="3"/>
          </p:cNvCxnSpPr>
          <p:nvPr/>
        </p:nvCxnSpPr>
        <p:spPr>
          <a:xfrm flipH="1">
            <a:off x="3958618" y="2158930"/>
            <a:ext cx="767602" cy="1439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矩形 69"/>
          <p:cNvSpPr/>
          <p:nvPr/>
        </p:nvSpPr>
        <p:spPr>
          <a:xfrm>
            <a:off x="8910370" y="532286"/>
            <a:ext cx="2159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公信宝平台中的预测市场</a:t>
            </a:r>
            <a:endParaRPr lang="zh-CN" altLang="en-US" sz="1400" dirty="0"/>
          </a:p>
        </p:txBody>
      </p:sp>
      <p:cxnSp>
        <p:nvCxnSpPr>
          <p:cNvPr id="71" name="直接箭头连接符 70"/>
          <p:cNvCxnSpPr>
            <a:stCxn id="70" idx="2"/>
            <a:endCxn id="5" idx="0"/>
          </p:cNvCxnSpPr>
          <p:nvPr/>
        </p:nvCxnSpPr>
        <p:spPr>
          <a:xfrm>
            <a:off x="9990153" y="840063"/>
            <a:ext cx="4303" cy="3044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38604" y="794118"/>
            <a:ext cx="5238095" cy="540952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676699" y="4285482"/>
            <a:ext cx="43153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1.</a:t>
            </a:r>
            <a:r>
              <a:rPr lang="zh-CN" altLang="en-US" sz="1200" dirty="0"/>
              <a:t>将每局竞猜的内容上链</a:t>
            </a:r>
            <a:endParaRPr lang="en-US" altLang="zh-CN" sz="1200" dirty="0"/>
          </a:p>
          <a:p>
            <a:r>
              <a:rPr lang="en-US" altLang="zh-CN" sz="1200" dirty="0"/>
              <a:t>2.</a:t>
            </a:r>
            <a:r>
              <a:rPr lang="zh-CN" altLang="en-US" sz="1200" dirty="0"/>
              <a:t>将用户的投注信息上链</a:t>
            </a:r>
            <a:endParaRPr lang="en-US" altLang="zh-CN" sz="1200" dirty="0"/>
          </a:p>
          <a:p>
            <a:r>
              <a:rPr lang="en-US" altLang="zh-CN" sz="1200" dirty="0"/>
              <a:t>3.</a:t>
            </a:r>
            <a:r>
              <a:rPr lang="zh-CN" altLang="en-US" sz="1200" dirty="0"/>
              <a:t>将用户的获奖信息上链</a:t>
            </a:r>
            <a:endParaRPr lang="en-US" altLang="zh-CN" sz="1200" dirty="0"/>
          </a:p>
          <a:p>
            <a:r>
              <a:rPr lang="en-US" altLang="zh-CN" sz="1200" dirty="0"/>
              <a:t>4.</a:t>
            </a:r>
            <a:r>
              <a:rPr lang="zh-CN" altLang="en-US" sz="1200" dirty="0"/>
              <a:t>结果揭晓时集中转账到合约</a:t>
            </a:r>
            <a:endParaRPr lang="en-US" altLang="zh-CN" sz="1200" dirty="0"/>
          </a:p>
          <a:p>
            <a:r>
              <a:rPr lang="en-US" altLang="zh-CN" sz="1200" dirty="0"/>
              <a:t>5.</a:t>
            </a:r>
            <a:r>
              <a:rPr lang="zh-CN" altLang="en-US" sz="1200" dirty="0"/>
              <a:t>结果揭晓后，对从合约转出的抽税后的奖励金对中奖用户进行分配，并转入用户账户</a:t>
            </a:r>
            <a:endParaRPr lang="en-US" altLang="zh-CN" sz="1200" dirty="0"/>
          </a:p>
          <a:p>
            <a:r>
              <a:rPr lang="en-US" altLang="zh-CN" sz="1200" dirty="0"/>
              <a:t>6.</a:t>
            </a:r>
            <a:r>
              <a:rPr lang="zh-CN" altLang="en-US" sz="1200" dirty="0"/>
              <a:t>用户从竞猜网站和区块链上查到的投注及获奖信息是一致的。</a:t>
            </a:r>
            <a:endParaRPr lang="en-US" altLang="zh-CN" sz="1200" dirty="0"/>
          </a:p>
        </p:txBody>
      </p:sp>
      <p:sp>
        <p:nvSpPr>
          <p:cNvPr id="6" name="文本框 5"/>
          <p:cNvSpPr txBox="1"/>
          <p:nvPr/>
        </p:nvSpPr>
        <p:spPr>
          <a:xfrm>
            <a:off x="0" y="0"/>
            <a:ext cx="6423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区块链竞猜流程时序</a:t>
            </a:r>
            <a:r>
              <a:rPr lang="en-US" altLang="zh-CN" dirty="0"/>
              <a:t>-</a:t>
            </a:r>
            <a:r>
              <a:rPr lang="zh-CN" altLang="en-US" dirty="0"/>
              <a:t>方案</a:t>
            </a:r>
            <a:r>
              <a:rPr lang="en-US" altLang="zh-CN" dirty="0"/>
              <a:t>1</a:t>
            </a:r>
            <a:r>
              <a:rPr lang="zh-CN" altLang="en-US" dirty="0"/>
              <a:t>：竞猜网站代用户集中投注到合约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6844421" y="2572518"/>
            <a:ext cx="46730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FF0000"/>
                </a:solidFill>
              </a:rPr>
              <a:t>对单个用户的投注和结算放在竞猜网站服务端做集中处理</a:t>
            </a:r>
            <a:endParaRPr lang="en-US" altLang="zh-CN" sz="1400" dirty="0">
              <a:solidFill>
                <a:srgbClr val="FF0000"/>
              </a:solidFill>
            </a:endParaRPr>
          </a:p>
          <a:p>
            <a:r>
              <a:rPr lang="zh-CN" altLang="en-US" sz="1400" dirty="0">
                <a:solidFill>
                  <a:srgbClr val="FF0000"/>
                </a:solidFill>
              </a:rPr>
              <a:t>合约的负担比较轻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>
            <a:off x="4030462" y="4065972"/>
            <a:ext cx="10830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3614964" y="3950556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00" dirty="0">
                <a:solidFill>
                  <a:schemeClr val="accent6"/>
                </a:solidFill>
              </a:rPr>
              <a:t>开奖</a:t>
            </a:r>
            <a:endParaRPr lang="zh-CN" altLang="en-US" sz="9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0"/>
            <a:ext cx="5269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区块链竞猜流程时序</a:t>
            </a:r>
            <a:r>
              <a:rPr lang="en-US" altLang="zh-CN" dirty="0"/>
              <a:t>-</a:t>
            </a:r>
            <a:r>
              <a:rPr lang="zh-CN" altLang="en-US" dirty="0"/>
              <a:t>方案</a:t>
            </a:r>
            <a:r>
              <a:rPr lang="en-US" altLang="zh-CN" dirty="0"/>
              <a:t>2</a:t>
            </a:r>
            <a:r>
              <a:rPr lang="zh-CN" altLang="en-US" dirty="0"/>
              <a:t>：用户直接投注到合约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6595218" y="4330271"/>
            <a:ext cx="43153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1.</a:t>
            </a:r>
            <a:r>
              <a:rPr lang="zh-CN" altLang="en-US" sz="1200" dirty="0"/>
              <a:t>将每局竞猜的内容上链</a:t>
            </a:r>
            <a:endParaRPr lang="en-US" altLang="zh-CN" sz="1200" dirty="0"/>
          </a:p>
          <a:p>
            <a:r>
              <a:rPr lang="en-US" altLang="zh-CN" sz="1200" dirty="0"/>
              <a:t>2.</a:t>
            </a:r>
            <a:r>
              <a:rPr lang="zh-CN" altLang="en-US" sz="1200" dirty="0"/>
              <a:t>将用户的投注信息上链</a:t>
            </a:r>
            <a:endParaRPr lang="en-US" altLang="zh-CN" sz="1200" dirty="0"/>
          </a:p>
          <a:p>
            <a:r>
              <a:rPr lang="en-US" altLang="zh-CN" sz="1200" dirty="0"/>
              <a:t>3.</a:t>
            </a:r>
            <a:r>
              <a:rPr lang="zh-CN" altLang="en-US" sz="1200" dirty="0"/>
              <a:t>将用户的获奖信息上链</a:t>
            </a:r>
            <a:endParaRPr lang="en-US" altLang="zh-CN" sz="1200" dirty="0"/>
          </a:p>
          <a:p>
            <a:r>
              <a:rPr lang="en-US" altLang="zh-CN" sz="1200" dirty="0"/>
              <a:t>4.</a:t>
            </a:r>
            <a:r>
              <a:rPr lang="zh-CN" altLang="en-US" sz="1200" dirty="0"/>
              <a:t>结果揭晓后，对从合约转出的抽税后的奖励金对中奖用户进行分配，并转入中奖用户账户</a:t>
            </a:r>
            <a:endParaRPr lang="en-US" altLang="zh-CN" sz="1200" dirty="0"/>
          </a:p>
          <a:p>
            <a:r>
              <a:rPr lang="en-US" altLang="zh-CN" sz="1200" dirty="0"/>
              <a:t>5.</a:t>
            </a:r>
            <a:r>
              <a:rPr lang="zh-CN" altLang="en-US" sz="1200" dirty="0"/>
              <a:t>用户从竞猜网站和区块链上查到的投注及获奖信息是一致的。</a:t>
            </a:r>
            <a:endParaRPr lang="en-US" altLang="zh-CN" sz="12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7324" y="1327400"/>
            <a:ext cx="5167894" cy="42032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206559" y="2572518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FF0000"/>
                </a:solidFill>
              </a:rPr>
              <a:t>对单个用户的投注和结算直接放在合约中处理</a:t>
            </a:r>
            <a:endParaRPr lang="en-US" altLang="zh-CN" sz="1400" dirty="0">
              <a:solidFill>
                <a:srgbClr val="FF0000"/>
              </a:solidFill>
            </a:endParaRPr>
          </a:p>
          <a:p>
            <a:r>
              <a:rPr lang="zh-CN" altLang="en-US" sz="1400" dirty="0">
                <a:solidFill>
                  <a:srgbClr val="FF0000"/>
                </a:solidFill>
              </a:rPr>
              <a:t>合约要处理的事情多一些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883660" y="1463040"/>
            <a:ext cx="1839595" cy="4260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竞猜游戏合约</a:t>
            </a:r>
            <a:endParaRPr lang="zh-CN" altLang="en-US" sz="1400" dirty="0"/>
          </a:p>
        </p:txBody>
      </p:sp>
      <p:sp>
        <p:nvSpPr>
          <p:cNvPr id="9" name="矩形 8"/>
          <p:cNvSpPr/>
          <p:nvPr/>
        </p:nvSpPr>
        <p:spPr>
          <a:xfrm>
            <a:off x="902335" y="1463040"/>
            <a:ext cx="913130" cy="4305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运营平台</a:t>
            </a:r>
            <a:endParaRPr lang="zh-CN" altLang="en-US" sz="1400" dirty="0"/>
          </a:p>
        </p:txBody>
      </p:sp>
      <p:cxnSp>
        <p:nvCxnSpPr>
          <p:cNvPr id="10" name="直接箭头连接符 9"/>
          <p:cNvCxnSpPr>
            <a:stCxn id="9" idx="3"/>
            <a:endCxn id="7" idx="1"/>
          </p:cNvCxnSpPr>
          <p:nvPr/>
        </p:nvCxnSpPr>
        <p:spPr>
          <a:xfrm flipV="1">
            <a:off x="1815535" y="1676637"/>
            <a:ext cx="2068195" cy="19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1851955" y="1250503"/>
            <a:ext cx="2417445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2.</a:t>
            </a:r>
            <a:r>
              <a:rPr lang="zh-CN" altLang="en-US" sz="1200" dirty="0"/>
              <a:t>创建竞猜游戏（记录</a:t>
            </a:r>
            <a:r>
              <a:rPr lang="en-US" altLang="zh-CN" sz="1200" dirty="0"/>
              <a:t>eventid</a:t>
            </a:r>
            <a:r>
              <a:rPr lang="zh-CN" altLang="en-US" sz="1200" dirty="0"/>
              <a:t>）</a:t>
            </a:r>
            <a:endParaRPr lang="zh-CN" altLang="en-US" sz="1200" dirty="0"/>
          </a:p>
        </p:txBody>
      </p:sp>
      <p:sp>
        <p:nvSpPr>
          <p:cNvPr id="22" name="矩形 21"/>
          <p:cNvSpPr/>
          <p:nvPr/>
        </p:nvSpPr>
        <p:spPr>
          <a:xfrm>
            <a:off x="3884040" y="2441402"/>
            <a:ext cx="132128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3.</a:t>
            </a:r>
            <a:r>
              <a:rPr lang="zh-CN" altLang="en-US" sz="1200" dirty="0"/>
              <a:t>投注</a:t>
            </a:r>
            <a:endParaRPr lang="zh-CN" altLang="en-US" sz="1200" dirty="0"/>
          </a:p>
        </p:txBody>
      </p:sp>
      <p:cxnSp>
        <p:nvCxnSpPr>
          <p:cNvPr id="23" name="直接箭头连接符 22"/>
          <p:cNvCxnSpPr>
            <a:endCxn id="22" idx="0"/>
          </p:cNvCxnSpPr>
          <p:nvPr/>
        </p:nvCxnSpPr>
        <p:spPr>
          <a:xfrm>
            <a:off x="4544683" y="1806790"/>
            <a:ext cx="0" cy="634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3884040" y="3257860"/>
            <a:ext cx="132128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7.</a:t>
            </a:r>
            <a:r>
              <a:rPr lang="zh-CN" altLang="en-US" sz="1200" dirty="0"/>
              <a:t>结果揭晓</a:t>
            </a:r>
            <a:endParaRPr lang="zh-CN" altLang="en-US" sz="1200" dirty="0"/>
          </a:p>
        </p:txBody>
      </p:sp>
      <p:sp>
        <p:nvSpPr>
          <p:cNvPr id="27" name="矩形 26"/>
          <p:cNvSpPr/>
          <p:nvPr/>
        </p:nvSpPr>
        <p:spPr>
          <a:xfrm>
            <a:off x="3884040" y="3974735"/>
            <a:ext cx="1321286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8.</a:t>
            </a:r>
            <a:r>
              <a:rPr lang="zh-CN" altLang="en-US" sz="1200" dirty="0"/>
              <a:t>合约分成</a:t>
            </a:r>
            <a:endParaRPr lang="zh-CN" altLang="en-US" sz="1200" dirty="0"/>
          </a:p>
        </p:txBody>
      </p:sp>
      <p:sp>
        <p:nvSpPr>
          <p:cNvPr id="30" name="流程图: 接点 29"/>
          <p:cNvSpPr/>
          <p:nvPr/>
        </p:nvSpPr>
        <p:spPr>
          <a:xfrm>
            <a:off x="4321707" y="4795991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31" name="直接箭头连接符 30"/>
          <p:cNvCxnSpPr>
            <a:stCxn id="27" idx="2"/>
            <a:endCxn id="30" idx="0"/>
          </p:cNvCxnSpPr>
          <p:nvPr/>
        </p:nvCxnSpPr>
        <p:spPr>
          <a:xfrm>
            <a:off x="4544683" y="4344067"/>
            <a:ext cx="5624" cy="4519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22" idx="2"/>
            <a:endCxn id="26" idx="0"/>
          </p:cNvCxnSpPr>
          <p:nvPr/>
        </p:nvCxnSpPr>
        <p:spPr>
          <a:xfrm>
            <a:off x="4544683" y="2810734"/>
            <a:ext cx="0" cy="447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26" idx="2"/>
            <a:endCxn id="27" idx="0"/>
          </p:cNvCxnSpPr>
          <p:nvPr/>
        </p:nvCxnSpPr>
        <p:spPr>
          <a:xfrm>
            <a:off x="4544683" y="3627192"/>
            <a:ext cx="0" cy="3475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连接符: 肘形 35"/>
          <p:cNvCxnSpPr>
            <a:stCxn id="9" idx="2"/>
            <a:endCxn id="26" idx="1"/>
          </p:cNvCxnSpPr>
          <p:nvPr/>
        </p:nvCxnSpPr>
        <p:spPr>
          <a:xfrm rot="5400000" flipV="1">
            <a:off x="1847215" y="1405255"/>
            <a:ext cx="1548765" cy="252539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4568740" y="4414611"/>
            <a:ext cx="409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Yes</a:t>
            </a:r>
            <a:endParaRPr lang="zh-CN" altLang="en-US" sz="1200" dirty="0"/>
          </a:p>
        </p:txBody>
      </p:sp>
      <p:sp>
        <p:nvSpPr>
          <p:cNvPr id="46" name="文本框 45"/>
          <p:cNvSpPr txBox="1"/>
          <p:nvPr/>
        </p:nvSpPr>
        <p:spPr>
          <a:xfrm>
            <a:off x="5834206" y="3935075"/>
            <a:ext cx="18592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FF0000"/>
                </a:solidFill>
              </a:rPr>
              <a:t>按固定比例平台抽取佣金</a:t>
            </a:r>
            <a:endParaRPr lang="zh-CN" altLang="en-US" sz="1200" dirty="0">
              <a:solidFill>
                <a:srgbClr val="FF0000"/>
              </a:solidFill>
            </a:endParaRPr>
          </a:p>
          <a:p>
            <a:r>
              <a:rPr lang="zh-CN" altLang="en-US" sz="1200" dirty="0">
                <a:solidFill>
                  <a:srgbClr val="FF0000"/>
                </a:solidFill>
              </a:rPr>
              <a:t>按投注比例分配给赢家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p:cxnSp>
        <p:nvCxnSpPr>
          <p:cNvPr id="47" name="直接箭头连接符 46"/>
          <p:cNvCxnSpPr/>
          <p:nvPr/>
        </p:nvCxnSpPr>
        <p:spPr>
          <a:xfrm flipH="1">
            <a:off x="5195829" y="4080721"/>
            <a:ext cx="670812" cy="1044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1236836" y="5344014"/>
            <a:ext cx="707116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1.</a:t>
            </a:r>
            <a:r>
              <a:rPr lang="zh-CN" altLang="en-US" sz="1200" dirty="0"/>
              <a:t>竞猜内容及结果、投注信息、分成信息均上链，可查可溯。</a:t>
            </a:r>
            <a:endParaRPr lang="en-US" altLang="zh-CN" sz="1200" dirty="0"/>
          </a:p>
          <a:p>
            <a:r>
              <a:rPr lang="en-US" altLang="zh-CN" sz="1200" dirty="0"/>
              <a:t>2.</a:t>
            </a:r>
            <a:r>
              <a:rPr lang="zh-CN" altLang="en-US" sz="1200" dirty="0"/>
              <a:t>资金完全来源于参与的用户。</a:t>
            </a:r>
            <a:endParaRPr lang="en-US" altLang="zh-CN" sz="1200" dirty="0"/>
          </a:p>
          <a:p>
            <a:r>
              <a:rPr lang="en-US" altLang="zh-CN" sz="1200" dirty="0"/>
              <a:t>3.</a:t>
            </a:r>
            <a:r>
              <a:rPr lang="zh-CN" altLang="en-US" sz="1200" dirty="0"/>
              <a:t>平台固定抽成。</a:t>
            </a:r>
            <a:endParaRPr lang="en-US" altLang="zh-CN" sz="1200" dirty="0"/>
          </a:p>
          <a:p>
            <a:r>
              <a:rPr lang="en-US" altLang="zh-CN" sz="1200" dirty="0"/>
              <a:t>4.</a:t>
            </a:r>
            <a:r>
              <a:rPr lang="zh-CN" altLang="en-US" sz="1200" dirty="0"/>
              <a:t>平台运营很关键，需要设计一些有意思的话题，吸引人们持续参与。</a:t>
            </a:r>
            <a:endParaRPr lang="en-US" altLang="zh-CN" sz="1200" dirty="0"/>
          </a:p>
          <a:p>
            <a:r>
              <a:rPr lang="en-US" altLang="zh-CN" sz="1200" dirty="0"/>
              <a:t>5.</a:t>
            </a:r>
            <a:r>
              <a:rPr lang="zh-CN" altLang="en-US" sz="1200" dirty="0"/>
              <a:t>可以配套要做一些营销、推广等商业活动。</a:t>
            </a:r>
            <a:endParaRPr lang="en-US" altLang="zh-CN" sz="1200" dirty="0"/>
          </a:p>
          <a:p>
            <a:r>
              <a:rPr lang="en-US" altLang="zh-CN" sz="1200" dirty="0"/>
              <a:t>6.</a:t>
            </a:r>
            <a:r>
              <a:rPr lang="zh-CN" altLang="en-US" sz="1200" dirty="0"/>
              <a:t>用户可以使用</a:t>
            </a:r>
            <a:r>
              <a:rPr lang="en-US" altLang="zh-CN" sz="1200" dirty="0"/>
              <a:t>BTY</a:t>
            </a:r>
            <a:r>
              <a:rPr lang="zh-CN" altLang="en-US" sz="1200" dirty="0"/>
              <a:t>、稳定币、博彩币等参与不同的竞猜游戏。</a:t>
            </a:r>
            <a:endParaRPr lang="en-US" altLang="zh-CN" sz="1200" dirty="0"/>
          </a:p>
          <a:p>
            <a:r>
              <a:rPr lang="en-US" altLang="zh-CN" sz="1200" dirty="0"/>
              <a:t>7.</a:t>
            </a:r>
            <a:r>
              <a:rPr lang="zh-CN" altLang="en-US" sz="1200" dirty="0"/>
              <a:t>由于游戏模型比较简单，一个合约可以支持各种竞猜。</a:t>
            </a:r>
            <a:endParaRPr lang="en-US" altLang="zh-CN" sz="1200" dirty="0"/>
          </a:p>
          <a:p>
            <a:r>
              <a:rPr lang="en-US" altLang="zh-CN" sz="1200" dirty="0"/>
              <a:t>8.</a:t>
            </a:r>
            <a:r>
              <a:rPr lang="zh-CN" altLang="en-US" sz="1200" dirty="0"/>
              <a:t>为了优化性能和体验，也可以加入中心化的中间节点，缓存记录大家的投注信息，减少合约复杂度。</a:t>
            </a:r>
            <a:endParaRPr lang="en-US" altLang="zh-CN" sz="1200" dirty="0"/>
          </a:p>
        </p:txBody>
      </p:sp>
      <p:sp>
        <p:nvSpPr>
          <p:cNvPr id="50" name="文本框 49"/>
          <p:cNvSpPr txBox="1"/>
          <p:nvPr/>
        </p:nvSpPr>
        <p:spPr>
          <a:xfrm>
            <a:off x="1002665" y="150495"/>
            <a:ext cx="4862830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/>
              <a:t>         { </a:t>
            </a:r>
            <a:endParaRPr lang="en-US" altLang="zh-CN" sz="1000" dirty="0"/>
          </a:p>
          <a:p>
            <a:r>
              <a:rPr lang="en-US" altLang="zh-CN" sz="1000" dirty="0"/>
              <a:t>             “eventid” : “0xac8f3dc36eb9b6148ea3593cbb766ce3bd4”</a:t>
            </a:r>
            <a:endParaRPr lang="en-US" altLang="zh-CN" sz="1000" dirty="0"/>
          </a:p>
          <a:p>
            <a:r>
              <a:rPr lang="en-US" altLang="zh-CN" sz="1000" dirty="0"/>
              <a:t>             “topic” : ”2018</a:t>
            </a:r>
            <a:r>
              <a:rPr lang="zh-CN" altLang="en-US" sz="1000" dirty="0"/>
              <a:t>年</a:t>
            </a:r>
            <a:r>
              <a:rPr lang="en-US" altLang="zh-CN" sz="1000" dirty="0"/>
              <a:t>10</a:t>
            </a:r>
            <a:r>
              <a:rPr lang="zh-CN" altLang="en-US" sz="1000" dirty="0"/>
              <a:t>月</a:t>
            </a:r>
            <a:r>
              <a:rPr lang="en-US" altLang="zh-CN" sz="1000" dirty="0"/>
              <a:t>27</a:t>
            </a:r>
            <a:r>
              <a:rPr lang="zh-CN" altLang="en-US" sz="1000" dirty="0"/>
              <a:t>日上证</a:t>
            </a:r>
            <a:r>
              <a:rPr lang="en-US" altLang="zh-CN" sz="1000" dirty="0"/>
              <a:t>A</a:t>
            </a:r>
            <a:r>
              <a:rPr lang="zh-CN" altLang="en-US" sz="1000" dirty="0"/>
              <a:t>股收盘点数是否会高于</a:t>
            </a:r>
            <a:r>
              <a:rPr lang="en-US" altLang="zh-CN" sz="1000" dirty="0"/>
              <a:t>2600”</a:t>
            </a:r>
            <a:r>
              <a:rPr lang="zh-CN" altLang="en-US" sz="1000" dirty="0"/>
              <a:t>，</a:t>
            </a:r>
            <a:endParaRPr lang="zh-CN" altLang="en-US" sz="1000" dirty="0"/>
          </a:p>
          <a:p>
            <a:r>
              <a:rPr lang="zh-CN" altLang="en-US" sz="1000" dirty="0"/>
              <a:t>             </a:t>
            </a:r>
            <a:r>
              <a:rPr lang="en-US" altLang="zh-CN" sz="1000" dirty="0"/>
              <a:t>“</a:t>
            </a:r>
            <a:r>
              <a:rPr lang="zh-CN" altLang="en-US" sz="1000" dirty="0"/>
              <a:t>结果类型</a:t>
            </a:r>
            <a:r>
              <a:rPr lang="en-US" altLang="zh-CN" sz="1000" dirty="0"/>
              <a:t>”</a:t>
            </a:r>
            <a:r>
              <a:rPr lang="zh-CN" altLang="en-US" sz="1000" dirty="0"/>
              <a:t>：是</a:t>
            </a:r>
            <a:r>
              <a:rPr lang="en-US" altLang="zh-CN" sz="1000" dirty="0"/>
              <a:t>/</a:t>
            </a:r>
            <a:r>
              <a:rPr lang="zh-CN" altLang="en-US" sz="1000" dirty="0">
                <a:ea typeface="宋体" charset="0"/>
              </a:rPr>
              <a:t>否</a:t>
            </a:r>
            <a:endParaRPr lang="en-US" altLang="zh-CN" sz="1000" dirty="0"/>
          </a:p>
          <a:p>
            <a:r>
              <a:rPr lang="en-US" altLang="zh-CN" sz="1000" dirty="0"/>
              <a:t>         }</a:t>
            </a:r>
            <a:endParaRPr lang="en-US" altLang="zh-CN" sz="1000" dirty="0"/>
          </a:p>
        </p:txBody>
      </p:sp>
      <p:sp>
        <p:nvSpPr>
          <p:cNvPr id="53" name="矩形 52"/>
          <p:cNvSpPr/>
          <p:nvPr/>
        </p:nvSpPr>
        <p:spPr>
          <a:xfrm>
            <a:off x="2457309" y="2199950"/>
            <a:ext cx="949918" cy="2741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玩家</a:t>
            </a:r>
            <a:r>
              <a:rPr lang="en-US" altLang="zh-CN" sz="1200" dirty="0"/>
              <a:t>1</a:t>
            </a:r>
            <a:endParaRPr lang="zh-CN" altLang="en-US" sz="1200" dirty="0"/>
          </a:p>
        </p:txBody>
      </p:sp>
      <p:sp>
        <p:nvSpPr>
          <p:cNvPr id="54" name="矩形 53"/>
          <p:cNvSpPr/>
          <p:nvPr/>
        </p:nvSpPr>
        <p:spPr>
          <a:xfrm>
            <a:off x="2457571" y="2626147"/>
            <a:ext cx="949918" cy="2741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玩家</a:t>
            </a:r>
            <a:r>
              <a:rPr lang="en-US" altLang="zh-CN" sz="1200" dirty="0"/>
              <a:t>N</a:t>
            </a:r>
            <a:endParaRPr lang="zh-CN" altLang="en-US" sz="1200" dirty="0"/>
          </a:p>
        </p:txBody>
      </p:sp>
      <p:sp>
        <p:nvSpPr>
          <p:cNvPr id="55" name="文本框 54"/>
          <p:cNvSpPr txBox="1"/>
          <p:nvPr/>
        </p:nvSpPr>
        <p:spPr>
          <a:xfrm>
            <a:off x="2725590" y="2313075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…</a:t>
            </a:r>
            <a:endParaRPr lang="zh-CN" altLang="en-US" dirty="0"/>
          </a:p>
        </p:txBody>
      </p:sp>
      <p:cxnSp>
        <p:nvCxnSpPr>
          <p:cNvPr id="57" name="直接箭头连接符 56"/>
          <p:cNvCxnSpPr>
            <a:stCxn id="53" idx="3"/>
            <a:endCxn id="22" idx="1"/>
          </p:cNvCxnSpPr>
          <p:nvPr/>
        </p:nvCxnSpPr>
        <p:spPr>
          <a:xfrm>
            <a:off x="3407227" y="2337030"/>
            <a:ext cx="476813" cy="2890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>
            <a:stCxn id="54" idx="3"/>
            <a:endCxn id="22" idx="1"/>
          </p:cNvCxnSpPr>
          <p:nvPr/>
        </p:nvCxnSpPr>
        <p:spPr>
          <a:xfrm flipV="1">
            <a:off x="3407489" y="2626067"/>
            <a:ext cx="476885" cy="1371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本框 61"/>
          <p:cNvSpPr txBox="1"/>
          <p:nvPr/>
        </p:nvSpPr>
        <p:spPr>
          <a:xfrm>
            <a:off x="1891468" y="3138182"/>
            <a:ext cx="123444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5.</a:t>
            </a:r>
            <a:r>
              <a:rPr lang="zh-CN" altLang="en-US" sz="1200" dirty="0"/>
              <a:t>触发合约开奖</a:t>
            </a:r>
            <a:endParaRPr lang="zh-CN" altLang="en-US" sz="1200" dirty="0"/>
          </a:p>
        </p:txBody>
      </p:sp>
      <p:cxnSp>
        <p:nvCxnSpPr>
          <p:cNvPr id="65" name="直接箭头连接符 64"/>
          <p:cNvCxnSpPr>
            <a:stCxn id="11" idx="0"/>
          </p:cNvCxnSpPr>
          <p:nvPr/>
        </p:nvCxnSpPr>
        <p:spPr>
          <a:xfrm flipV="1">
            <a:off x="3060700" y="816610"/>
            <a:ext cx="0" cy="43370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本框 66"/>
          <p:cNvSpPr txBox="1"/>
          <p:nvPr/>
        </p:nvSpPr>
        <p:spPr>
          <a:xfrm>
            <a:off x="5486024" y="2174195"/>
            <a:ext cx="944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rgbClr val="FF0000"/>
                </a:solidFill>
              </a:rPr>
              <a:t>选项及金额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p:cxnSp>
        <p:nvCxnSpPr>
          <p:cNvPr id="68" name="直接箭头连接符 67"/>
          <p:cNvCxnSpPr>
            <a:endCxn id="22" idx="3"/>
          </p:cNvCxnSpPr>
          <p:nvPr/>
        </p:nvCxnSpPr>
        <p:spPr>
          <a:xfrm flipH="1">
            <a:off x="5205730" y="2313305"/>
            <a:ext cx="340995" cy="3130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8490585" y="245110"/>
            <a:ext cx="1793240" cy="4260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dirty="0"/>
              <a:t>预言机合约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7343775" y="1734820"/>
            <a:ext cx="41122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1000" dirty="0"/>
              <a:t>        </a:t>
            </a:r>
            <a:r>
              <a:rPr lang="en-US" altLang="zh-CN" sz="1000" dirty="0"/>
              <a:t>{ </a:t>
            </a:r>
            <a:endParaRPr lang="en-US" altLang="zh-CN" sz="1000" dirty="0"/>
          </a:p>
          <a:p>
            <a:pPr algn="l"/>
            <a:r>
              <a:rPr lang="en-US" altLang="zh-CN" sz="1000" dirty="0"/>
              <a:t>           eventid:</a:t>
            </a:r>
            <a:r>
              <a:rPr lang="en-US" altLang="zh-CN" sz="1000" dirty="0">
                <a:sym typeface="+mn-ea"/>
              </a:rPr>
              <a:t>0xac8f3dc36eb9b6148ea3593cbb766ce3bd4</a:t>
            </a:r>
            <a:endParaRPr lang="zh-CN" altLang="en-US" sz="1000" dirty="0"/>
          </a:p>
          <a:p>
            <a:pPr algn="l"/>
            <a:r>
              <a:rPr lang="zh-CN" altLang="en-US" sz="1000" dirty="0"/>
              <a:t>            结果：</a:t>
            </a:r>
            <a:r>
              <a:rPr lang="zh-CN" altLang="en-US" sz="1000" dirty="0">
                <a:ea typeface="宋体" charset="0"/>
              </a:rPr>
              <a:t>是</a:t>
            </a:r>
            <a:endParaRPr lang="en-US" altLang="zh-CN" sz="1000" dirty="0"/>
          </a:p>
          <a:p>
            <a:pPr algn="l"/>
            <a:r>
              <a:rPr lang="en-US" altLang="zh-CN" sz="1000" dirty="0"/>
              <a:t>         }</a:t>
            </a:r>
            <a:endParaRPr lang="en-US" altLang="zh-CN" sz="1000" dirty="0"/>
          </a:p>
        </p:txBody>
      </p:sp>
      <p:sp>
        <p:nvSpPr>
          <p:cNvPr id="4" name="文本框 3"/>
          <p:cNvSpPr txBox="1"/>
          <p:nvPr/>
        </p:nvSpPr>
        <p:spPr>
          <a:xfrm>
            <a:off x="6964975" y="245298"/>
            <a:ext cx="92964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200" dirty="0"/>
              <a:t>1.</a:t>
            </a:r>
            <a:r>
              <a:rPr lang="zh-CN" altLang="en-US" sz="1200" dirty="0"/>
              <a:t>发布事件</a:t>
            </a:r>
            <a:endParaRPr lang="zh-CN" altLang="en-US" sz="1200" dirty="0"/>
          </a:p>
        </p:txBody>
      </p:sp>
      <p:cxnSp>
        <p:nvCxnSpPr>
          <p:cNvPr id="12" name="直接箭头连接符 11"/>
          <p:cNvCxnSpPr>
            <a:stCxn id="2" idx="1"/>
          </p:cNvCxnSpPr>
          <p:nvPr/>
        </p:nvCxnSpPr>
        <p:spPr>
          <a:xfrm flipH="1">
            <a:off x="6446520" y="458470"/>
            <a:ext cx="2052320" cy="12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2" idx="2"/>
            <a:endCxn id="3" idx="0"/>
          </p:cNvCxnSpPr>
          <p:nvPr/>
        </p:nvCxnSpPr>
        <p:spPr>
          <a:xfrm>
            <a:off x="9387205" y="671195"/>
            <a:ext cx="12700" cy="1063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7344070" y="1163508"/>
            <a:ext cx="184404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200" dirty="0"/>
              <a:t>4.</a:t>
            </a:r>
            <a:r>
              <a:rPr lang="zh-CN" altLang="en-US" sz="1200" dirty="0"/>
              <a:t>事件发生后，公布结果</a:t>
            </a:r>
            <a:endParaRPr lang="zh-CN" altLang="en-US" sz="1200" dirty="0"/>
          </a:p>
        </p:txBody>
      </p:sp>
      <p:cxnSp>
        <p:nvCxnSpPr>
          <p:cNvPr id="15" name="连接符: 肘形 35"/>
          <p:cNvCxnSpPr>
            <a:stCxn id="26" idx="3"/>
            <a:endCxn id="3" idx="2"/>
          </p:cNvCxnSpPr>
          <p:nvPr/>
        </p:nvCxnSpPr>
        <p:spPr>
          <a:xfrm flipV="1">
            <a:off x="5205730" y="2441575"/>
            <a:ext cx="4194175" cy="100076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5865933" y="3135642"/>
            <a:ext cx="3142615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sz="1200" dirty="0"/>
              <a:t>6.</a:t>
            </a:r>
            <a:r>
              <a:rPr lang="zh-CN" altLang="en-US" sz="1200" dirty="0"/>
              <a:t>查询</a:t>
            </a:r>
            <a:r>
              <a:rPr lang="en-US" altLang="zh-CN" sz="1200" dirty="0"/>
              <a:t>(</a:t>
            </a:r>
            <a:r>
              <a:rPr lang="zh-CN" altLang="en-US" sz="1200" dirty="0">
                <a:ea typeface="宋体" charset="0"/>
              </a:rPr>
              <a:t>根据记录的</a:t>
            </a:r>
            <a:r>
              <a:rPr lang="en-US" altLang="zh-CN" sz="1200" dirty="0">
                <a:ea typeface="宋体" charset="0"/>
              </a:rPr>
              <a:t>eventid</a:t>
            </a:r>
            <a:r>
              <a:rPr lang="zh-CN" altLang="en-US" sz="1200" dirty="0">
                <a:ea typeface="宋体" charset="0"/>
              </a:rPr>
              <a:t>查询对应的结果</a:t>
            </a:r>
            <a:r>
              <a:rPr lang="en-US" altLang="zh-CN" sz="1200" dirty="0"/>
              <a:t>)</a:t>
            </a:r>
            <a:endParaRPr lang="en-US" altLang="zh-CN" sz="1200" dirty="0"/>
          </a:p>
        </p:txBody>
      </p:sp>
      <p:sp>
        <p:nvSpPr>
          <p:cNvPr id="17" name="文本框 16"/>
          <p:cNvSpPr txBox="1"/>
          <p:nvPr/>
        </p:nvSpPr>
        <p:spPr>
          <a:xfrm>
            <a:off x="3301660" y="933638"/>
            <a:ext cx="1668780" cy="2298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900" dirty="0">
                <a:ea typeface="宋体" charset="0"/>
              </a:rPr>
              <a:t>根据未发生事件创建竞猜游戏</a:t>
            </a:r>
            <a:endParaRPr lang="zh-CN" altLang="en-US" sz="900" dirty="0">
              <a:ea typeface="宋体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1312</Words>
  <Application>WPS 演示</Application>
  <PresentationFormat>宽屏</PresentationFormat>
  <Paragraphs>131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19" baseType="lpstr">
      <vt:lpstr>Arial</vt:lpstr>
      <vt:lpstr>宋体</vt:lpstr>
      <vt:lpstr>Wingdings</vt:lpstr>
      <vt:lpstr>等线</vt:lpstr>
      <vt:lpstr>Gubbi</vt:lpstr>
      <vt:lpstr>宋体</vt:lpstr>
      <vt:lpstr>Droid Sans Fallback</vt:lpstr>
      <vt:lpstr>DejaVu Sans</vt:lpstr>
      <vt:lpstr>微软雅黑</vt:lpstr>
      <vt:lpstr>Arial Unicode MS</vt:lpstr>
      <vt:lpstr>等线 Light</vt:lpstr>
      <vt:lpstr>Calibri</vt:lpstr>
      <vt:lpstr>OpenSymbol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 振华</dc:creator>
  <cp:lastModifiedBy>zzh</cp:lastModifiedBy>
  <cp:revision>188</cp:revision>
  <dcterms:created xsi:type="dcterms:W3CDTF">2018-12-28T07:22:09Z</dcterms:created>
  <dcterms:modified xsi:type="dcterms:W3CDTF">2018-12-28T07:22:09Z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2052-10.1.0.6757</vt:lpwstr>
  </property>
</Properties>
</file>