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83" r:id="rId3"/>
    <p:sldId id="266" r:id="rId4"/>
    <p:sldId id="267" r:id="rId6"/>
    <p:sldId id="269" r:id="rId7"/>
    <p:sldId id="270" r:id="rId8"/>
    <p:sldId id="271" r:id="rId9"/>
    <p:sldId id="272" r:id="rId10"/>
    <p:sldId id="273" r:id="rId11"/>
    <p:sldId id="280" r:id="rId12"/>
    <p:sldId id="274" r:id="rId13"/>
    <p:sldId id="275" r:id="rId14"/>
    <p:sldId id="276" r:id="rId15"/>
    <p:sldId id="281" r:id="rId16"/>
    <p:sldId id="279" r:id="rId17"/>
    <p:sldId id="282" r:id="rId18"/>
    <p:sldId id="256" r:id="rId19"/>
    <p:sldId id="257" r:id="rId20"/>
    <p:sldId id="258" r:id="rId21"/>
    <p:sldId id="265" r:id="rId22"/>
    <p:sldId id="264" r:id="rId23"/>
    <p:sldId id="263" r:id="rId24"/>
    <p:sldId id="262" r:id="rId25"/>
    <p:sldId id="261" r:id="rId26"/>
    <p:sldId id="260" r:id="rId27"/>
    <p:sldId id="259" r:id="rId28"/>
    <p:sldId id="285" r:id="rId29"/>
    <p:sldId id="284" r:id="rId30"/>
  </p:sldIdLst>
  <p:sldSz cx="12192000" cy="6858000"/>
  <p:notesSz cx="7103745" cy="10234295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FEFE"/>
    <a:srgbClr val="1B1926"/>
    <a:srgbClr val="181624"/>
    <a:srgbClr val="12142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3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8" Type="http://schemas.openxmlformats.org/officeDocument/2006/relationships/slide" Target="slides/slide5.xml"/><Relationship Id="rId7" Type="http://schemas.openxmlformats.org/officeDocument/2006/relationships/slide" Target="slides/slide4.xml"/><Relationship Id="rId6" Type="http://schemas.openxmlformats.org/officeDocument/2006/relationships/slide" Target="slides/slide3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33" Type="http://schemas.openxmlformats.org/officeDocument/2006/relationships/tableStyles" Target="tableStyles.xml"/><Relationship Id="rId32" Type="http://schemas.openxmlformats.org/officeDocument/2006/relationships/viewProps" Target="viewProps.xml"/><Relationship Id="rId31" Type="http://schemas.openxmlformats.org/officeDocument/2006/relationships/presProps" Target="presProps.xml"/><Relationship Id="rId30" Type="http://schemas.openxmlformats.org/officeDocument/2006/relationships/slide" Target="slides/slide27.xml"/><Relationship Id="rId3" Type="http://schemas.openxmlformats.org/officeDocument/2006/relationships/slide" Target="slides/slide1.xml"/><Relationship Id="rId29" Type="http://schemas.openxmlformats.org/officeDocument/2006/relationships/slide" Target="slides/slide26.xml"/><Relationship Id="rId28" Type="http://schemas.openxmlformats.org/officeDocument/2006/relationships/slide" Target="slides/slide25.xml"/><Relationship Id="rId27" Type="http://schemas.openxmlformats.org/officeDocument/2006/relationships/slide" Target="slides/slide24.xml"/><Relationship Id="rId26" Type="http://schemas.openxmlformats.org/officeDocument/2006/relationships/slide" Target="slides/slide23.xml"/><Relationship Id="rId25" Type="http://schemas.openxmlformats.org/officeDocument/2006/relationships/slide" Target="slides/slide22.xml"/><Relationship Id="rId24" Type="http://schemas.openxmlformats.org/officeDocument/2006/relationships/slide" Target="slides/slide21.xml"/><Relationship Id="rId23" Type="http://schemas.openxmlformats.org/officeDocument/2006/relationships/slide" Target="slides/slide20.xml"/><Relationship Id="rId22" Type="http://schemas.openxmlformats.org/officeDocument/2006/relationships/slide" Target="slides/slide19.xml"/><Relationship Id="rId21" Type="http://schemas.openxmlformats.org/officeDocument/2006/relationships/slide" Target="slides/slide18.xml"/><Relationship Id="rId20" Type="http://schemas.openxmlformats.org/officeDocument/2006/relationships/slide" Target="slides/slide17.xml"/><Relationship Id="rId2" Type="http://schemas.openxmlformats.org/officeDocument/2006/relationships/theme" Target="theme/theme1.xml"/><Relationship Id="rId19" Type="http://schemas.openxmlformats.org/officeDocument/2006/relationships/slide" Target="slides/slide16.xml"/><Relationship Id="rId18" Type="http://schemas.openxmlformats.org/officeDocument/2006/relationships/slide" Target="slides/slide15.xml"/><Relationship Id="rId17" Type="http://schemas.openxmlformats.org/officeDocument/2006/relationships/slide" Target="slides/slide14.xml"/><Relationship Id="rId16" Type="http://schemas.openxmlformats.org/officeDocument/2006/relationships/slide" Target="slides/slide13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slide" Target="slides/slide7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3812" y="0"/>
            <a:ext cx="3078290" cy="51349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1584" y="1279287"/>
            <a:ext cx="6140577" cy="34540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0375" y="4925254"/>
            <a:ext cx="5682996" cy="40297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3812" y="9720804"/>
            <a:ext cx="3078290" cy="51349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2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3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4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6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7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8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9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0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3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2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3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4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27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4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5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6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8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9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10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区块链是什么，区块链的技术本质是什么？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一种观点：区块链就是一台世界范围的状态转换永动机。它不断的接受外部输入，达成共识，最后发生状态的跃迁，依此循环。</a:t>
            </a:r>
            <a:endParaRPr lang="zh-CN" altLang="en-US"/>
          </a:p>
          <a:p>
            <a:r>
              <a:rPr lang="zh-CN" altLang="en-US"/>
              <a:t>在这个过程中，有三个关键的要素，第一，如何定义状态，第二，如何定义共识，第三，如何定义改变。</a:t>
            </a:r>
            <a:endParaRPr lang="zh-CN" altLang="en-US"/>
          </a:p>
          <a:p>
            <a:r>
              <a:rPr lang="zh-CN" altLang="en-US"/>
              <a:t>对于很多区块链项目来说，所面向的行业、用户群体，各个业务领域的需求，均不一样，所以对于状态的定义、共识的定义、改变的定义，均是不一样的。但有一点是确定的，所有区块链的项目都需要一款产品或一套工具或者解决方案 将以上三个问题的答案用工程方法实现出来。</a:t>
            </a:r>
            <a:endParaRPr lang="zh-CN" altLang="en-US"/>
          </a:p>
          <a:p>
            <a:r>
              <a:rPr lang="zh-CN" altLang="en-US"/>
              <a:t>substrate就是这样一款产品！</a:t>
            </a:r>
            <a:endParaRPr lang="zh-CN" alt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在核心算法选择上，签名算法substrate采用ed25519，它是eddsa算法的一种，与以太坊采用的ecdsa相比在签名速度、验签速度上更快，也更安全。哈希算法采用blake2b，它比sha3 安全性更高，速度也更快。</a:t>
            </a:r>
            <a:endParaRPr lang="zh-CN" altLang="en-US"/>
          </a:p>
          <a:p>
            <a:r>
              <a:rPr lang="zh-CN" altLang="en-US"/>
              <a:t>区块头结构中，包含parent_hash、number、state_root、state_root、state_root、change_root。其中后面这四项对轻客户端尤为重要。</a:t>
            </a:r>
            <a:endParaRPr lang="zh-CN" altLang="en-US"/>
          </a:p>
          <a:p>
            <a:r>
              <a:rPr lang="zh-CN" altLang="en-US"/>
              <a:t>区块体结构中，包含Header、extrinsics、justification，其中extrinsics是交易列表，justification是区块签名集合。</a:t>
            </a:r>
            <a:endParaRPr lang="zh-CN" altLang="en-US"/>
          </a:p>
          <a:p>
            <a:r>
              <a:rPr lang="zh-CN" altLang="en-US"/>
              <a:t>交易分为三种类型：Inherent、Public、Root。其中Root交易是通过治理机制发出的拥有最高执行权限的交易，它可以执行任何体现社区意志的代码，Inherent是内部交易，即节点运行过程中达成一致的内部交易。Public是普通用户发出的交易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轻节点是区块链3.0的标配技术之一， substrate对其做了全面的支持。</a:t>
            </a:r>
            <a:endParaRPr lang="zh-CN" altLang="en-US"/>
          </a:p>
          <a:p>
            <a:r>
              <a:rPr lang="zh-CN" altLang="en-US"/>
              <a:t>轻节点对区块链的重要意义不仅是降低参与成本、促进抗审查还有是区块链应用广泛应用的重要基础条件之一 。很棒的是 substrate从设计伊始就对轻节点做了全面的支持。</a:t>
            </a:r>
            <a:endParaRPr lang="zh-CN" altLang="en-US"/>
          </a:p>
          <a:p>
            <a:r>
              <a:rPr lang="zh-CN" altLang="en-US"/>
              <a:t>我们都知道的一点是以太坊对轻节点的支持并不是很完善。尽管有receipt树的设计，但仅局限于eventlog 所以对于部分业务需求场景并不能很好支持，特别是对于未来以太坊从pow到pos共识算法的升级更是无法支持。而substrate 的轻节点设计却是非常彻底，从设计上看主要分为四部分：存储树证明、交易证明、changellog、digest。</a:t>
            </a:r>
            <a:endParaRPr lang="zh-CN" altLang="en-US"/>
          </a:p>
          <a:p>
            <a:r>
              <a:rPr lang="zh-CN" altLang="en-US"/>
              <a:t>stoarge是存储证明，extrinsics是交易证明，然而，对于账户模型的区块链来说，仅有这两项是不能满足轻客户端的需求的，而substratte的change_log 清晰反映发生变更的key，及变更所涉及的交易。还有digest,是运行时记录下来的重要数据片段，譬如验证人集合的变更，轻客户端就可以据此来去信任的来验证数据。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接下来，我们看下，开发者如何与substrate进行交互，普通用户是如何与substrate交互。</a:t>
            </a:r>
            <a:endParaRPr lang="zh-CN" altLang="en-US"/>
          </a:p>
          <a:p>
            <a:r>
              <a:rPr lang="zh-CN" altLang="en-US"/>
              <a:t>当我们需要实现substreate链的时候，我们具体需要实现哪些内容呢？</a:t>
            </a:r>
            <a:endParaRPr lang="zh-CN" altLang="en-US"/>
          </a:p>
          <a:p>
            <a:r>
              <a:rPr lang="zh-CN" altLang="en-US"/>
              <a:t>substrate本质上是一个状态转化器，它不知道你对状态的定义，对共识的定义，对改变的定义。所以，如果你要根据自己的业务逻辑启动一个完整的区块链，有四个步骤是必须的。</a:t>
            </a:r>
            <a:endParaRPr lang="zh-CN" altLang="en-US"/>
          </a:p>
          <a:p>
            <a:r>
              <a:rPr lang="zh-CN" altLang="en-US"/>
              <a:t>你需要告诉substreate验证人列表是哪些账户，如何构造区块头，区块头中包含哪些内容，譬如块高、父块哈希、额外数据等等，你要告诉它如何生成新区块、如何添加外部交易到区块中、如何验证区块。</a:t>
            </a:r>
            <a:endParaRPr lang="zh-CN" altLang="en-US"/>
          </a:p>
          <a:p>
            <a:r>
              <a:rPr lang="zh-CN" altLang="en-US"/>
              <a:t>Runtime的四个核心接口：</a:t>
            </a:r>
            <a:endParaRPr lang="zh-CN" altLang="en-US"/>
          </a:p>
          <a:p>
            <a:r>
              <a:rPr lang="zh-CN" altLang="en-US"/>
              <a:t>- authorities 验证人列表</a:t>
            </a:r>
            <a:endParaRPr lang="zh-CN" altLang="en-US"/>
          </a:p>
          <a:p>
            <a:r>
              <a:rPr lang="zh-CN" altLang="en-US"/>
              <a:t>- initialise_block 构造区块头</a:t>
            </a:r>
            <a:endParaRPr lang="zh-CN" altLang="en-US"/>
          </a:p>
          <a:p>
            <a:r>
              <a:rPr lang="zh-CN" altLang="en-US"/>
              <a:t>- apply_extrinsic 添加交易入块</a:t>
            </a:r>
            <a:endParaRPr lang="zh-CN" altLang="en-US"/>
          </a:p>
          <a:p>
            <a:r>
              <a:rPr lang="zh-CN" altLang="en-US"/>
              <a:t>- finalise_block 验证区块</a:t>
            </a:r>
            <a:endParaRPr lang="zh-CN" alt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对于普通用户或者Dapp开发者，生态服务开发者来说，一般是通过RPC接口来访问，RPC的api支持http协议、websocket协议。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RPC接口主要包含四个模块：</a:t>
            </a:r>
            <a:endParaRPr lang="zh-CN" altLang="en-US"/>
          </a:p>
          <a:p>
            <a:r>
              <a:rPr lang="zh-CN" altLang="en-US"/>
              <a:t>- author模块 用于外部交易的交互</a:t>
            </a:r>
            <a:endParaRPr lang="zh-CN" altLang="en-US"/>
          </a:p>
          <a:p>
            <a:r>
              <a:rPr lang="zh-CN" altLang="en-US"/>
              <a:t>- chain模块用于链状态信息的交互</a:t>
            </a:r>
            <a:endParaRPr lang="zh-CN" altLang="en-US"/>
          </a:p>
          <a:p>
            <a:r>
              <a:rPr lang="zh-CN" altLang="en-US"/>
              <a:t>- state模块用于链上任意数据的交互</a:t>
            </a:r>
            <a:endParaRPr lang="zh-CN" altLang="en-US"/>
          </a:p>
          <a:p>
            <a:r>
              <a:rPr lang="zh-CN" altLang="en-US"/>
              <a:t>- system模块用于链自身版本信息的交互</a:t>
            </a:r>
            <a:endParaRPr lang="zh-CN" alt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开源Code三层次：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初级层次：能正确写出能用的代码， 但得不到广泛应用。</a:t>
            </a:r>
            <a:endParaRPr lang="zh-CN" altLang="en-US"/>
          </a:p>
          <a:p>
            <a:r>
              <a:rPr lang="zh-CN" altLang="en-US"/>
              <a:t>中级层次：能写出优秀的代码，但难以和他人一起团队维护，如Lua, python.</a:t>
            </a:r>
            <a:endParaRPr lang="zh-CN" altLang="en-US"/>
          </a:p>
          <a:p>
            <a:r>
              <a:rPr lang="zh-CN" altLang="en-US"/>
              <a:t>终极层次：高瞻远瞩，定义通用框架，可以吸引不同层次的Coder来写与之能力匹配的地方。 如，Linux（各个层次分明），代码领袖（linus）身体力强，充满了才华，百年难遇的核心人物。 Substrate同样也是这个层次， 很像Linux的开源.</a:t>
            </a:r>
            <a:endParaRPr lang="zh-CN" alt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substrate(https://github.com/paritytech/substrate) 由core, srml, node 三块构成。 core模块是链的基石模块，相当于手机的硬件组成部分。 srml模块是可以动态升级的runtime模块，相当于手机的系统部分， 随时可以基于更优版本的升级而动态升级。 node就是substrate链的示例代码， 能正常跑起来的最简单demo。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Core模块有许多基本模块组成， 如网络，共识，存储, rpc等。 然而他们同样是可以插拔替换的，比如p2p就实现了2个版本（eth devp2p, ipfs 的libp2p）, 当然你可以随时更换你认为最优的p2p,    再如共识： 支持Pbft, POA, ouroborous等等你能用的优秀共识。 存储， 现在用的还是ethereum的PAT树和rocksdb， 但可以只要实现几个trait，就可以轻松替换存储。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srml模块可以包含系统级合约，和用户层Contract。 系统级合约相当于手机中的操作系统， 可以动态升级， 用户层合约相当于手机上的应用， 任何开发者可以部署自己的App。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Runtime 和编程语言：目前Runtime已经支持RUST std版本的二进制直接集成或者no_std的RUST版本wasm动态更新。 其余能够编写成Wasm的语言（C++， js等）， 都能够尝试集成substrate的接口，然后编成wasm， 可以动态的更新于基于substrate的链上。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通俗的讲：你先用RUST写了runtime， 跑起来了你的第一个版本的你的主链， 然后你可以用C++或者任何能够编成WASM的语言来实现你的下一个版本的Runtime。 然后不用硬分叉，动态顺滑的通过治理投票升级到你后面实现的Runtime版本。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substrate是parity团队在开发跨链基础设施polkadot项目过程中提炼出来的一套有效解决方案，它是独立于polkadot的区块链系统框架，它即将在</a:t>
            </a:r>
            <a:r>
              <a:rPr lang="en-US" altLang="zh-CN"/>
              <a:t>2018</a:t>
            </a:r>
            <a:r>
              <a:rPr lang="zh-CN" altLang="en-US"/>
              <a:t>年底发布。它是下一代通用的区块链技术架构。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substrate将为区块链创新者提供「最小努力换取最大自由度」的框架，因为是「高度可定制、适应性强，由真正懂区块链开发者的区块链开发者制作」，允许开发者将他们的工作重点放在自己的业务领域上，同时为他们提供网络、共识和安全性等等一切基础能力。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未来随着基于substrate构建的区块链项目会越来越多，围绕substr</a:t>
            </a:r>
            <a:r>
              <a:rPr lang="en-US" altLang="zh-CN"/>
              <a:t>a</a:t>
            </a:r>
            <a:r>
              <a:rPr lang="zh-CN" altLang="en-US"/>
              <a:t>te会发展成为大生态平台，生态中的产品将不再局限于自身，而是可以共享生态中所有用户，链接所有服务，譬如钱包产品、浏览器产品、dapp等等。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substrate致力于服务区块链创新，我们相信substrate是成为推动行业变革的强大力量。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en-US" altLang="zh-CN">
                <a:sym typeface="+mn-ea"/>
              </a:rPr>
              <a:t>2018-8/9</a:t>
            </a:r>
            <a:r>
              <a:rPr lang="zh-CN" altLang="en-US">
                <a:sym typeface="+mn-ea"/>
              </a:rPr>
              <a:t>月份时，Substrate 是用异步的BFT， Polkadot是基于异步BFT的共享安全共识。 但现在都在往前迭代， substrate 的AFG共识也已经出来了， 各路优秀创新共识正在慢慢集成进来， substrate日新月异。</a:t>
            </a:r>
            <a:endParaRPr lang="zh-CN" altLang="en-US"/>
          </a:p>
          <a:p>
            <a:endParaRPr lang="zh-CN" alt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Node 是通过工厂模式把各个模块(service)统一组装起来。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endParaRPr lang="zh-CN" altLang="en-US" sz="100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比于区块链1.0比特币时代，区块链2.0以太坊时代，substrate天生自带有区块链3.0的气质。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主要包括可治理、可开发、可扩展、互操作、高性能这几个方面。</a:t>
            </a:r>
            <a:endParaRPr lang="zh-CN" altLang="en-US"/>
          </a:p>
          <a:p>
            <a:r>
              <a:rPr lang="zh-CN" altLang="en-US"/>
              <a:t>可开发，对于开发者来说，可以基于substratete自定义区块链状态、共识及改变，substrate提供了自由发挥的空间也提供了普适性的平台支持，另外可以实现一次开发，多处运行的理想状态。</a:t>
            </a:r>
            <a:endParaRPr lang="zh-CN" altLang="en-US"/>
          </a:p>
          <a:p>
            <a:r>
              <a:rPr lang="zh-CN" altLang="en-US"/>
              <a:t>可治理，substrate的治理是可进化的，它内置民主机制，推行链上治理，链上执行，它独特的runtime设计可以真正做到code is law，但code是可以根据社区共识来确定的，并且是可以随着时间推移，不是一成不变，而是逐渐进化的。</a:t>
            </a:r>
            <a:endParaRPr lang="zh-CN" altLang="en-US"/>
          </a:p>
          <a:p>
            <a:r>
              <a:rPr lang="zh-CN" altLang="en-US"/>
              <a:t>可扩展，一方面在于链本身可扩展，另外一方面，生态的无限扩展可能。</a:t>
            </a:r>
            <a:endParaRPr lang="zh-CN" altLang="en-US"/>
          </a:p>
          <a:p>
            <a:r>
              <a:rPr lang="zh-CN" altLang="en-US"/>
              <a:t>互操作，substrate天然带有跨链基因，借助polkadot跨链生态的发展，substrate同构链的互操作也会更加简单。</a:t>
            </a:r>
            <a:endParaRPr lang="zh-CN" altLang="en-US"/>
          </a:p>
          <a:p>
            <a:r>
              <a:rPr lang="zh-CN" altLang="en-US"/>
              <a:t>高性能，substrate从高效技术组件，更快算法选择，优秀工程实现方案等方面全面提升链的吞吐率。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substrate的解决方案包含哪些内容呢，简而言之，就是库、组件、模版、抽象、标准。</a:t>
            </a:r>
            <a:endParaRPr lang="zh-CN" altLang="en-US"/>
          </a:p>
          <a:p>
            <a:r>
              <a:rPr lang="zh-CN" altLang="en-US"/>
              <a:t>首先，substrate是个功能强大，社区活跃的区块链开源组件库，在这其中的每个组件都具备独立使用的特性，可以真正做到开箱即用。</a:t>
            </a:r>
            <a:endParaRPr lang="zh-CN" altLang="en-US"/>
          </a:p>
          <a:p>
            <a:r>
              <a:rPr lang="zh-CN" altLang="en-US"/>
              <a:t>第二，它是一个通用的区块链开发框架，它对区块链开发的做出了普适性抽象，它的模型即简单又通用，可以用来实现btc，eth，eos等等，甚至dag。</a:t>
            </a:r>
            <a:endParaRPr lang="zh-CN" altLang="en-US"/>
          </a:p>
          <a:p>
            <a:r>
              <a:rPr lang="zh-CN" altLang="en-US"/>
              <a:t>第三，它也是个完备的区块链客户端模版，如果你以substrate为底板，甚至可以不用修改一行代码，即可启动一条完备的高性能智能合约链，完备的意思是，区块链该有的产品特性它都有。</a:t>
            </a:r>
            <a:endParaRPr lang="zh-CN" altLang="en-US"/>
          </a:p>
          <a:p>
            <a:r>
              <a:rPr lang="zh-CN" altLang="en-US"/>
              <a:t>第四，substrate不是单一的产品，它实际上是一系列的区块链产品组合包，包括客户端、api、ui等从前到后到全流程技术栈。</a:t>
            </a:r>
            <a:endParaRPr lang="zh-CN" altLang="en-US"/>
          </a:p>
          <a:p>
            <a:r>
              <a:rPr lang="zh-CN" altLang="en-US"/>
              <a:t>第五，substrate未来会成为各类平行链、中继链的事实标准，substrate它从一开始就有轻客户端和跨链的原生支持，天然具有跨链基因，这一优势是它独特的优势，相信未来跨链生态中会有越来越多的项目基于substreate。</a:t>
            </a:r>
            <a:endParaRPr lang="zh-CN" altLang="en-US"/>
          </a:p>
          <a:p>
            <a:r>
              <a:rPr lang="zh-CN" altLang="en-US"/>
              <a:t>基于substrate的解决方案，全世界基于substrate的公链项目中，polkadot是第一个，国内的</a:t>
            </a:r>
            <a:r>
              <a:rPr lang="en-US" altLang="zh-CN"/>
              <a:t>ChainX</a:t>
            </a:r>
            <a:r>
              <a:rPr lang="zh-CN" altLang="en-US"/>
              <a:t>项目是第二个。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substrate由主要由三项技术来驱动，libp2p、consens</a:t>
            </a:r>
            <a:r>
              <a:rPr lang="en-US" altLang="zh-CN"/>
              <a:t>u</a:t>
            </a:r>
            <a:r>
              <a:rPr lang="zh-CN" altLang="en-US"/>
              <a:t>s、webassembly。</a:t>
            </a:r>
            <a:endParaRPr lang="zh-CN" altLang="en-US"/>
          </a:p>
          <a:p>
            <a:r>
              <a:rPr lang="zh-CN" altLang="en-US"/>
              <a:t>其中libp2p是协议实验室所的ipfs的底层网络库，parity团队对其做了rust的实现，在substrate中主要负责网络层功能。</a:t>
            </a:r>
            <a:endParaRPr lang="zh-CN" altLang="en-US"/>
          </a:p>
          <a:p>
            <a:r>
              <a:rPr lang="zh-CN" altLang="en-US"/>
              <a:t>webassembly是高性能跨平台，得到广泛支持的，面向未来的虚拟机技术，在substrate中主要用于支撑runtime机制及用户维度的智能合约运行。</a:t>
            </a:r>
            <a:endParaRPr lang="zh-CN" altLang="en-US"/>
          </a:p>
          <a:p>
            <a:r>
              <a:rPr lang="zh-CN" altLang="en-US"/>
              <a:t>consens</a:t>
            </a:r>
            <a:r>
              <a:rPr lang="en-US" altLang="zh-CN"/>
              <a:t>u</a:t>
            </a:r>
            <a:r>
              <a:rPr lang="zh-CN" altLang="en-US"/>
              <a:t>s 具体而言是parity团队提出的afg共识算法，它是一个bft+随机算法的混合共识算法。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在这三项技术之上，就是runtime机制。</a:t>
            </a:r>
            <a:endParaRPr lang="zh-CN" altLang="en-US"/>
          </a:p>
          <a:p>
            <a:endParaRPr lang="zh-CN" altLang="en-US"/>
          </a:p>
          <a:p>
            <a:r>
              <a:rPr lang="zh-CN" altLang="en-US"/>
              <a:t>runtime 是运行时内核 其中由若干个模块组成，互相独立，并可以被外部模块或者外部rpc所调用，runtime包含了链的主要逻辑，如账户模型、民主自治、时间服务、权益设计等等。</a:t>
            </a:r>
            <a:endParaRPr lang="zh-CN" altLang="en-US"/>
          </a:p>
          <a:p>
            <a:r>
              <a:rPr lang="zh-CN" altLang="en-US"/>
              <a:t>runtime我们可以这么理解，如果我们把链比做操作系统，那么runtime就是操作系统的内核，如果把链比做汽车，那么runtime就是汽车的发动机，runtime可以做到在链上自动升级，好比是高速路上的汽车一边跑一边换发动机。</a:t>
            </a:r>
            <a:endParaRPr lang="zh-CN" altLang="en-US"/>
          </a:p>
          <a:p>
            <a:r>
              <a:rPr lang="zh-CN" altLang="en-US"/>
              <a:t>其中runtime包括众多的模块，这里模块包含balance处理账户模型相关，metadata处理runtime自描述相关，timestate时间服务相关等等。</a:t>
            </a:r>
            <a:endParaRPr lang="zh-CN" altLang="en-US"/>
          </a:p>
          <a:p>
            <a:r>
              <a:rPr lang="zh-CN" altLang="en-US"/>
              <a:t>对于开发者来说，runtime是substrate中最为重要的部分，理解了runtime就理解了substrate。需要注意的是，runtime中的模块都是可插播的，可以自由组合，如何定义runtime的功能，可以完全由开发者自己决定。</a:t>
            </a:r>
            <a:endParaRPr lang="zh-CN" altLang="en-US"/>
          </a:p>
          <a:p>
            <a:r>
              <a:rPr lang="zh-CN" altLang="en-US"/>
              <a:t>从另外一个角度来看，substrate客户端主要有两个环境，一个是native 环境，一个是wasm环境。native和wasm环境之间通过api来调用。</a:t>
            </a:r>
            <a:endParaRPr lang="zh-CN" altLang="en-US"/>
          </a:p>
          <a:p>
            <a:r>
              <a:rPr lang="zh-CN" altLang="en-US"/>
              <a:t>native环境在目前的实现里面是rust的执行环境，里面包含了网络，共识，安全等基础功能。</a:t>
            </a:r>
            <a:endParaRPr lang="zh-CN" altLang="en-US"/>
          </a:p>
          <a:p>
            <a:r>
              <a:rPr lang="zh-CN" altLang="en-US"/>
              <a:t>wasm环境主要是runtime，还有用户的智能合约跑在里面，runtime包含的是链自身的业务逻辑，譬如权益，账户，代币等等。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>
                <a:sym typeface="+mn-ea"/>
              </a:rPr>
              <a:t>治理是substrate的重要组成部分，也是区块链3.0的必要元素。</a:t>
            </a:r>
            <a:endParaRPr lang="zh-CN" altLang="en-US"/>
          </a:p>
          <a:p>
            <a:r>
              <a:rPr lang="zh-CN" altLang="en-US">
                <a:sym typeface="+mn-ea"/>
              </a:rPr>
              <a:t>substrate的治理有几个概念，一个是议会，议会是一个链上的概念，议会由多个议员组成，一个议员就是一个账户，议员是由持币人投票选举选出来的，议会会定期换届，换届的时候，根据投票数的多少，从最多的投票中自动选出议员，议会由两个职责，一个是对合理的提案发起公投，另外一个是对有害的公投进行取消。之所以有议会机制，主要是为了代表没有主动参与投票的持币用户。</a:t>
            </a:r>
            <a:endParaRPr lang="zh-CN" altLang="en-US"/>
          </a:p>
          <a:p>
            <a:r>
              <a:rPr lang="zh-CN" altLang="en-US">
                <a:sym typeface="+mn-ea"/>
              </a:rPr>
              <a:t>另外一个概念是提案，提案是任意持币人都可以发起的建议，这个提案可以执行最高权限，去调用root交易，升级链上runtime逻辑。提案的下一步就是公投。</a:t>
            </a:r>
            <a:endParaRPr lang="zh-CN" altLang="en-US"/>
          </a:p>
          <a:p>
            <a:r>
              <a:rPr lang="zh-CN" altLang="en-US">
                <a:sym typeface="+mn-ea"/>
              </a:rPr>
              <a:t>公投，满足一定条件的提案就会进入全民公投阶段，所有的链上升级都必须经过公投来决定。公投能否被执行，需要满足一定的条件，譬如投票率达到50%，满足条件之后，就会开始runtime代码的审计，并开始执行。</a:t>
            </a:r>
            <a:endParaRPr lang="zh-CN" altLang="en-US"/>
          </a:p>
          <a:p>
            <a:r>
              <a:rPr lang="zh-CN" altLang="en-US">
                <a:sym typeface="+mn-ea"/>
              </a:rPr>
              <a:t>接下来，我们看下具体的过程，治理过程分为两部分，左边这个是启动阶段，右边这个是投票阶段，当用户发起一个提议的时候，需要抵押代币，其他用户可以表示附议，但也需要抵押同样数量的代币，并进入提议队列。经过一定的周期后，抵押数最多的提议会进入下个投票阶段，其他用户就可以开始公投投票了，如果满足执行条件，那么就批准公投，并开始执行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substrate可以做到运行时自动升级，无分叉，真正做到code is law。那是怎么实现的呢？</a:t>
            </a:r>
            <a:endParaRPr lang="zh-CN" altLang="en-US"/>
          </a:p>
          <a:p>
            <a:r>
              <a:rPr lang="zh-CN" altLang="en-US"/>
              <a:t>首先substreate链上有wasm版本的runtime备份，其次，我们需要知道的是native运行速度大于wasm，而wasm是大于以太坊的evm的。</a:t>
            </a:r>
            <a:endParaRPr lang="zh-CN" altLang="en-US"/>
          </a:p>
          <a:p>
            <a:r>
              <a:rPr lang="zh-CN" altLang="en-US"/>
              <a:t>左边这个是前状态，右边是后状态。当runtime接收到外部输入准备运行改变的时候，它会从链上获取wasm版本的runtime，并将它与native环境的runtime版本进行比较，如果相等，那么就会运行native环境的runtime，如果不等，那么就会运行链上wasm版本的runtime。</a:t>
            </a:r>
            <a:endParaRPr lang="zh-CN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幻灯片图像占位符 1"/>
          <p:cNvSpPr/>
          <p:nvPr>
            <p:ph type="sldImg" idx="2"/>
          </p:nvPr>
        </p:nvSpPr>
        <p:spPr/>
      </p:sp>
      <p:sp>
        <p:nvSpPr>
          <p:cNvPr id="3" name="文本占位符 2"/>
          <p:cNvSpPr/>
          <p:nvPr>
            <p:ph type="body" idx="3"/>
          </p:nvPr>
        </p:nvSpPr>
        <p:spPr/>
        <p:txBody>
          <a:bodyPr/>
          <a:p>
            <a:r>
              <a:rPr lang="zh-CN" altLang="en-US"/>
              <a:t>因此，链总是可以运行在正确版本上面，永不分叉。而链上runtime的升级是通过社区公投的形式来达成共识，并通过runtime的root交易来更新链上wasm版本的runtime代码，来强制执行升级的，因此可以做到对链的无缝升级。</a:t>
            </a:r>
            <a:endParaRPr lang="zh-CN" altLang="en-US"/>
          </a:p>
          <a:p>
            <a:r>
              <a:rPr lang="zh-CN" altLang="en-US"/>
              <a:t>这好比是高速路上开的汽车一边开一边换发动机。substreate真的做到了这一点。</a:t>
            </a:r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内容占位符 1"/>
          <p:cNvSpPr>
            <a:spLocks noGrp="1"/>
          </p:cNvSpPr>
          <p:nvPr>
            <p:ph/>
          </p:nvPr>
        </p:nvSpPr>
        <p:spPr>
          <a:xfrm>
            <a:off x="838200" y="365125"/>
            <a:ext cx="10515600" cy="58118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4" y="1778438"/>
            <a:ext cx="4873574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4" y="2665379"/>
            <a:ext cx="4873574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8" y="1778438"/>
            <a:ext cx="4897576" cy="823912"/>
          </a:xfrm>
        </p:spPr>
        <p:txBody>
          <a:bodyPr anchor="ctr" anchorCtr="0"/>
          <a:lstStyle>
            <a:lvl1pPr marL="0" indent="0">
              <a:buNone/>
              <a:defRPr sz="2800"/>
            </a:lvl1pPr>
            <a:lvl2pPr marL="457200" indent="0">
              <a:buNone/>
              <a:defRPr sz="2400"/>
            </a:lvl2pPr>
            <a:lvl3pPr marL="914400" indent="0">
              <a:buNone/>
              <a:defRPr sz="2000"/>
            </a:lvl3pPr>
            <a:lvl4pPr marL="1371600" indent="0">
              <a:buNone/>
              <a:defRPr sz="1800"/>
            </a:lvl4pPr>
            <a:lvl5pPr marL="1828800" indent="0">
              <a:buNone/>
              <a:defRPr sz="1800"/>
            </a:lvl5pPr>
            <a:lvl6pPr marL="2286000" indent="0">
              <a:buNone/>
              <a:defRPr sz="1800"/>
            </a:lvl6pPr>
            <a:lvl7pPr marL="2743200" indent="0">
              <a:buNone/>
              <a:defRPr sz="1800"/>
            </a:lvl7pPr>
            <a:lvl8pPr marL="3200400" indent="0">
              <a:buNone/>
              <a:defRPr sz="1800"/>
            </a:lvl8pPr>
            <a:lvl9pPr marL="3657600" indent="0">
              <a:buNone/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8" y="2665379"/>
            <a:ext cx="4897576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8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8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1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2.png"/></Relationships>
</file>

<file path=ppt/slides/_rels/slide14.xml.rels><?xml version="1.0" encoding="UTF-8" standalone="yes"?>
<Relationships xmlns="http://schemas.openxmlformats.org/package/2006/relationships"><Relationship Id="rId9" Type="http://schemas.openxmlformats.org/officeDocument/2006/relationships/image" Target="../media/image10.png"/><Relationship Id="rId8" Type="http://schemas.openxmlformats.org/officeDocument/2006/relationships/image" Target="../media/image9.png"/><Relationship Id="rId7" Type="http://schemas.openxmlformats.org/officeDocument/2006/relationships/image" Target="../media/image8.png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4" Type="http://schemas.openxmlformats.org/officeDocument/2006/relationships/notesSlide" Target="../notesSlides/notesSlide13.xml"/><Relationship Id="rId13" Type="http://schemas.openxmlformats.org/officeDocument/2006/relationships/slideLayout" Target="../slideLayouts/slideLayout2.xml"/><Relationship Id="rId12" Type="http://schemas.openxmlformats.org/officeDocument/2006/relationships/image" Target="../media/image13.png"/><Relationship Id="rId11" Type="http://schemas.openxmlformats.org/officeDocument/2006/relationships/image" Target="../media/image12.png"/><Relationship Id="rId10" Type="http://schemas.openxmlformats.org/officeDocument/2006/relationships/image" Target="../media/image11.png"/><Relationship Id="rId1" Type="http://schemas.openxmlformats.org/officeDocument/2006/relationships/image" Target="../media/image2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14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5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6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8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19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0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0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2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3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5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6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6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7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标题 3"/>
          <p:cNvSpPr>
            <a:spLocks noGrp="1"/>
          </p:cNvSpPr>
          <p:nvPr>
            <p:ph type="title"/>
          </p:nvPr>
        </p:nvSpPr>
        <p:spPr>
          <a:xfrm>
            <a:off x="2995930" y="2279650"/>
            <a:ext cx="5692775" cy="1325880"/>
          </a:xfrm>
        </p:spPr>
        <p:txBody>
          <a:bodyPr>
            <a:normAutofit/>
          </a:bodyPr>
          <a:p>
            <a:r>
              <a:rPr lang="zh-CN" altLang="en-US"/>
              <a:t>一、</a:t>
            </a:r>
            <a:r>
              <a:rPr lang="en-US" altLang="zh-CN"/>
              <a:t>Substrate</a:t>
            </a:r>
            <a:r>
              <a:rPr lang="zh-CN" altLang="en-US"/>
              <a:t>介绍</a:t>
            </a:r>
            <a:endParaRPr lang="zh-CN" alt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1" name="图片 10" descr="9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1570" y="664210"/>
            <a:ext cx="9932289" cy="557719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图片 11" descr="10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6015" y="646430"/>
            <a:ext cx="9919812" cy="5589669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" name="图片 12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6650" y="659130"/>
            <a:ext cx="9919812" cy="5589669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10556240" y="5561965"/>
            <a:ext cx="23304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9251315" y="5634355"/>
            <a:ext cx="1304925" cy="334645"/>
          </a:xfrm>
          <a:prstGeom prst="round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 b="1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7600" y="658800"/>
            <a:ext cx="9907333" cy="5614627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6650" y="664210"/>
            <a:ext cx="9919812" cy="5577190"/>
          </a:xfrm>
          <a:prstGeom prst="rect">
            <a:avLst/>
          </a:prstGeom>
        </p:spPr>
      </p:pic>
      <p:pic>
        <p:nvPicPr>
          <p:cNvPr id="5" name="图片 4" descr="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1095" y="664210"/>
            <a:ext cx="9907333" cy="5577191"/>
          </a:xfrm>
          <a:prstGeom prst="rect">
            <a:avLst/>
          </a:prstGeom>
        </p:spPr>
      </p:pic>
      <p:pic>
        <p:nvPicPr>
          <p:cNvPr id="6" name="图片 5" descr="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6650" y="654685"/>
            <a:ext cx="9919812" cy="5602148"/>
          </a:xfrm>
          <a:prstGeom prst="rect">
            <a:avLst/>
          </a:prstGeom>
        </p:spPr>
      </p:pic>
      <p:pic>
        <p:nvPicPr>
          <p:cNvPr id="7" name="图片 6" descr="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31570" y="664210"/>
            <a:ext cx="9932289" cy="5577190"/>
          </a:xfrm>
          <a:prstGeom prst="rect">
            <a:avLst/>
          </a:prstGeom>
        </p:spPr>
      </p:pic>
      <p:pic>
        <p:nvPicPr>
          <p:cNvPr id="8" name="图片 7" descr="6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41095" y="654685"/>
            <a:ext cx="9907333" cy="5602148"/>
          </a:xfrm>
          <a:prstGeom prst="rect">
            <a:avLst/>
          </a:prstGeom>
        </p:spPr>
      </p:pic>
      <p:pic>
        <p:nvPicPr>
          <p:cNvPr id="9" name="图片 8" descr="7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41095" y="664210"/>
            <a:ext cx="9907333" cy="5577191"/>
          </a:xfrm>
          <a:prstGeom prst="rect">
            <a:avLst/>
          </a:prstGeom>
        </p:spPr>
      </p:pic>
      <p:pic>
        <p:nvPicPr>
          <p:cNvPr id="10" name="图片 9" descr="8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41095" y="654685"/>
            <a:ext cx="9907333" cy="5602148"/>
          </a:xfrm>
          <a:prstGeom prst="rect">
            <a:avLst/>
          </a:prstGeom>
        </p:spPr>
      </p:pic>
      <p:pic>
        <p:nvPicPr>
          <p:cNvPr id="11" name="图片 10" descr="9"/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131570" y="664210"/>
            <a:ext cx="9932289" cy="5577190"/>
          </a:xfrm>
          <a:prstGeom prst="rect">
            <a:avLst/>
          </a:prstGeom>
        </p:spPr>
      </p:pic>
      <p:pic>
        <p:nvPicPr>
          <p:cNvPr id="12" name="图片 11" descr="10"/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136650" y="659130"/>
            <a:ext cx="9919812" cy="5589669"/>
          </a:xfrm>
          <a:prstGeom prst="rect">
            <a:avLst/>
          </a:prstGeom>
        </p:spPr>
      </p:pic>
      <p:pic>
        <p:nvPicPr>
          <p:cNvPr id="13" name="图片 12" descr="11"/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136650" y="659130"/>
            <a:ext cx="9919812" cy="5589669"/>
          </a:xfrm>
          <a:prstGeom prst="rect">
            <a:avLst/>
          </a:prstGeom>
        </p:spPr>
      </p:pic>
      <p:pic>
        <p:nvPicPr>
          <p:cNvPr id="14" name="图片 13" descr="12"/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141095" y="649605"/>
            <a:ext cx="9907333" cy="5614627"/>
          </a:xfrm>
          <a:prstGeom prst="rect">
            <a:avLst/>
          </a:prstGeom>
        </p:spPr>
      </p:pic>
      <p:pic>
        <p:nvPicPr>
          <p:cNvPr id="15" name="图片 14" descr="13"/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150620" y="649605"/>
            <a:ext cx="9907333" cy="5589669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82925" y="2279650"/>
            <a:ext cx="5605780" cy="1325880"/>
          </a:xfrm>
        </p:spPr>
        <p:txBody>
          <a:bodyPr>
            <a:normAutofit/>
          </a:bodyPr>
          <a:p>
            <a:r>
              <a:rPr lang="zh-CN" altLang="en-US"/>
              <a:t>二、</a:t>
            </a:r>
            <a:r>
              <a:rPr lang="en-US" altLang="zh-CN"/>
              <a:t>Substrate</a:t>
            </a:r>
            <a:r>
              <a:rPr lang="zh-CN" altLang="en-US"/>
              <a:t>架构</a:t>
            </a:r>
            <a:endParaRPr lang="zh-CN" altLang="en-US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组合 5"/>
          <p:cNvGrpSpPr/>
          <p:nvPr/>
        </p:nvGrpSpPr>
        <p:grpSpPr>
          <a:xfrm>
            <a:off x="1143635" y="644525"/>
            <a:ext cx="9904730" cy="5568950"/>
            <a:chOff x="1801" y="1015"/>
            <a:chExt cx="15598" cy="8770"/>
          </a:xfrm>
        </p:grpSpPr>
        <p:pic>
          <p:nvPicPr>
            <p:cNvPr id="4" name="图片 3" descr="1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1" y="1015"/>
              <a:ext cx="15598" cy="8770"/>
            </a:xfrm>
            <a:prstGeom prst="rect">
              <a:avLst/>
            </a:prstGeom>
          </p:spPr>
        </p:pic>
        <p:sp>
          <p:nvSpPr>
            <p:cNvPr id="5" name="圆角矩形 4"/>
            <p:cNvSpPr/>
            <p:nvPr/>
          </p:nvSpPr>
          <p:spPr>
            <a:xfrm>
              <a:off x="14946" y="8662"/>
              <a:ext cx="2055" cy="704"/>
            </a:xfrm>
            <a:prstGeom prst="roundRect">
              <a:avLst/>
            </a:prstGeom>
            <a:solidFill>
              <a:srgbClr val="181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组合 5"/>
          <p:cNvGrpSpPr/>
          <p:nvPr/>
        </p:nvGrpSpPr>
        <p:grpSpPr>
          <a:xfrm>
            <a:off x="1148715" y="632460"/>
            <a:ext cx="9894570" cy="5589270"/>
            <a:chOff x="1809" y="996"/>
            <a:chExt cx="15582" cy="8802"/>
          </a:xfrm>
        </p:grpSpPr>
        <p:pic>
          <p:nvPicPr>
            <p:cNvPr id="4" name="图片 3" descr="2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9" y="996"/>
              <a:ext cx="15582" cy="8803"/>
            </a:xfrm>
            <a:prstGeom prst="rect">
              <a:avLst/>
            </a:prstGeom>
          </p:spPr>
        </p:pic>
        <p:sp>
          <p:nvSpPr>
            <p:cNvPr id="5" name="圆角矩形 4"/>
            <p:cNvSpPr/>
            <p:nvPr/>
          </p:nvSpPr>
          <p:spPr>
            <a:xfrm>
              <a:off x="14898" y="8759"/>
              <a:ext cx="2055" cy="704"/>
            </a:xfrm>
            <a:prstGeom prst="roundRect">
              <a:avLst/>
            </a:prstGeom>
            <a:solidFill>
              <a:srgbClr val="12142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15" name="组合 14"/>
          <p:cNvGrpSpPr/>
          <p:nvPr/>
        </p:nvGrpSpPr>
        <p:grpSpPr>
          <a:xfrm>
            <a:off x="1148715" y="633730"/>
            <a:ext cx="9907270" cy="5589270"/>
            <a:chOff x="1809" y="998"/>
            <a:chExt cx="15602" cy="8802"/>
          </a:xfrm>
        </p:grpSpPr>
        <p:pic>
          <p:nvPicPr>
            <p:cNvPr id="5" name="图片 4" descr="4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9" y="998"/>
              <a:ext cx="15602" cy="8803"/>
            </a:xfrm>
            <a:prstGeom prst="rect">
              <a:avLst/>
            </a:prstGeom>
          </p:spPr>
        </p:pic>
        <p:sp>
          <p:nvSpPr>
            <p:cNvPr id="14" name="圆角矩形 13"/>
            <p:cNvSpPr/>
            <p:nvPr/>
          </p:nvSpPr>
          <p:spPr>
            <a:xfrm>
              <a:off x="14898" y="8759"/>
              <a:ext cx="2055" cy="704"/>
            </a:xfrm>
            <a:prstGeom prst="roundRect">
              <a:avLst/>
            </a:prstGeom>
            <a:solidFill>
              <a:srgbClr val="181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1148715" y="633730"/>
            <a:ext cx="9907270" cy="5589270"/>
            <a:chOff x="1809" y="998"/>
            <a:chExt cx="15602" cy="8802"/>
          </a:xfrm>
        </p:grpSpPr>
        <p:pic>
          <p:nvPicPr>
            <p:cNvPr id="6" name="图片 5" descr="5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9" y="998"/>
              <a:ext cx="15602" cy="8803"/>
            </a:xfrm>
            <a:prstGeom prst="rect">
              <a:avLst/>
            </a:prstGeom>
          </p:spPr>
        </p:pic>
        <p:sp>
          <p:nvSpPr>
            <p:cNvPr id="14" name="圆角矩形 13"/>
            <p:cNvSpPr/>
            <p:nvPr/>
          </p:nvSpPr>
          <p:spPr>
            <a:xfrm>
              <a:off x="14898" y="8759"/>
              <a:ext cx="2055" cy="704"/>
            </a:xfrm>
            <a:prstGeom prst="roundRect">
              <a:avLst/>
            </a:prstGeom>
            <a:solidFill>
              <a:srgbClr val="181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4800" y="644400"/>
            <a:ext cx="9907333" cy="5602148"/>
          </a:xfrm>
          <a:prstGeom prst="rect">
            <a:avLst/>
          </a:prstGeom>
        </p:spPr>
      </p:pic>
      <p:sp>
        <p:nvSpPr>
          <p:cNvPr id="14" name="圆角矩形 13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1142365" y="633730"/>
            <a:ext cx="9907270" cy="5589270"/>
            <a:chOff x="1799" y="998"/>
            <a:chExt cx="15602" cy="8802"/>
          </a:xfrm>
        </p:grpSpPr>
        <p:pic>
          <p:nvPicPr>
            <p:cNvPr id="8" name="图片 7" descr="7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799" y="998"/>
              <a:ext cx="15602" cy="8803"/>
            </a:xfrm>
            <a:prstGeom prst="rect">
              <a:avLst/>
            </a:prstGeom>
          </p:spPr>
        </p:pic>
        <p:sp>
          <p:nvSpPr>
            <p:cNvPr id="14" name="圆角矩形 13"/>
            <p:cNvSpPr/>
            <p:nvPr/>
          </p:nvSpPr>
          <p:spPr>
            <a:xfrm>
              <a:off x="14888" y="8759"/>
              <a:ext cx="2055" cy="704"/>
            </a:xfrm>
            <a:prstGeom prst="roundRect">
              <a:avLst/>
            </a:prstGeom>
            <a:solidFill>
              <a:srgbClr val="181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1148715" y="633730"/>
            <a:ext cx="9907270" cy="5589270"/>
            <a:chOff x="1809" y="998"/>
            <a:chExt cx="15602" cy="8802"/>
          </a:xfrm>
        </p:grpSpPr>
        <p:pic>
          <p:nvPicPr>
            <p:cNvPr id="9" name="图片 8" descr="8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9" y="998"/>
              <a:ext cx="15602" cy="8803"/>
            </a:xfrm>
            <a:prstGeom prst="rect">
              <a:avLst/>
            </a:prstGeom>
          </p:spPr>
        </p:pic>
        <p:sp>
          <p:nvSpPr>
            <p:cNvPr id="14" name="圆角矩形 13"/>
            <p:cNvSpPr/>
            <p:nvPr/>
          </p:nvSpPr>
          <p:spPr>
            <a:xfrm>
              <a:off x="14898" y="8759"/>
              <a:ext cx="2055" cy="704"/>
            </a:xfrm>
            <a:prstGeom prst="roundRect">
              <a:avLst/>
            </a:prstGeom>
            <a:solidFill>
              <a:srgbClr val="181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4" name="组合 3"/>
          <p:cNvGrpSpPr/>
          <p:nvPr/>
        </p:nvGrpSpPr>
        <p:grpSpPr>
          <a:xfrm>
            <a:off x="1148715" y="633730"/>
            <a:ext cx="9907270" cy="5589270"/>
            <a:chOff x="1809" y="998"/>
            <a:chExt cx="15602" cy="8802"/>
          </a:xfrm>
        </p:grpSpPr>
        <p:pic>
          <p:nvPicPr>
            <p:cNvPr id="10" name="图片 9" descr="9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9" y="998"/>
              <a:ext cx="15602" cy="8803"/>
            </a:xfrm>
            <a:prstGeom prst="rect">
              <a:avLst/>
            </a:prstGeom>
          </p:spPr>
        </p:pic>
        <p:sp>
          <p:nvSpPr>
            <p:cNvPr id="14" name="圆角矩形 13"/>
            <p:cNvSpPr/>
            <p:nvPr/>
          </p:nvSpPr>
          <p:spPr>
            <a:xfrm>
              <a:off x="14898" y="8759"/>
              <a:ext cx="2055" cy="704"/>
            </a:xfrm>
            <a:prstGeom prst="roundRect">
              <a:avLst/>
            </a:prstGeom>
            <a:solidFill>
              <a:srgbClr val="181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grpSp>
        <p:nvGrpSpPr>
          <p:cNvPr id="6" name="组合 5"/>
          <p:cNvGrpSpPr/>
          <p:nvPr/>
        </p:nvGrpSpPr>
        <p:grpSpPr>
          <a:xfrm>
            <a:off x="1148715" y="633730"/>
            <a:ext cx="9979660" cy="5641340"/>
            <a:chOff x="1809" y="998"/>
            <a:chExt cx="15716" cy="8884"/>
          </a:xfrm>
        </p:grpSpPr>
        <p:pic>
          <p:nvPicPr>
            <p:cNvPr id="11" name="图片 10" descr="10"/>
            <p:cNvPicPr>
              <a:picLocks noChangeAspect="1"/>
            </p:cNvPicPr>
            <p:nvPr/>
          </p:nvPicPr>
          <p:blipFill>
            <a:blip r:embed="rId1"/>
            <a:stretch>
              <a:fillRect/>
            </a:stretch>
          </p:blipFill>
          <p:spPr>
            <a:xfrm>
              <a:off x="1809" y="998"/>
              <a:ext cx="15717" cy="8885"/>
            </a:xfrm>
            <a:prstGeom prst="rect">
              <a:avLst/>
            </a:prstGeom>
          </p:spPr>
        </p:pic>
        <p:sp>
          <p:nvSpPr>
            <p:cNvPr id="14" name="圆角矩形 13"/>
            <p:cNvSpPr/>
            <p:nvPr/>
          </p:nvSpPr>
          <p:spPr>
            <a:xfrm>
              <a:off x="11679" y="5997"/>
              <a:ext cx="5485" cy="3612"/>
            </a:xfrm>
            <a:prstGeom prst="roundRect">
              <a:avLst/>
            </a:prstGeom>
            <a:solidFill>
              <a:srgbClr val="181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  <p:sp>
          <p:nvSpPr>
            <p:cNvPr id="5" name="圆角矩形 4"/>
            <p:cNvSpPr/>
            <p:nvPr/>
          </p:nvSpPr>
          <p:spPr>
            <a:xfrm>
              <a:off x="2549" y="7732"/>
              <a:ext cx="4020" cy="1398"/>
            </a:xfrm>
            <a:prstGeom prst="roundRect">
              <a:avLst/>
            </a:prstGeom>
            <a:solidFill>
              <a:srgbClr val="18162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p>
              <a:pPr algn="ctr"/>
              <a:endParaRPr lang="zh-CN" altLang="en-US"/>
            </a:p>
          </p:txBody>
        </p:sp>
      </p:grpSp>
      <p:sp>
        <p:nvSpPr>
          <p:cNvPr id="2" name="圆角矩形 1"/>
          <p:cNvSpPr/>
          <p:nvPr/>
        </p:nvSpPr>
        <p:spPr>
          <a:xfrm>
            <a:off x="5946140" y="874395"/>
            <a:ext cx="2552700" cy="88773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2" name="图片 11" descr="11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8400" y="633600"/>
            <a:ext cx="9894856" cy="5589670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13" name="图片 12" descr="1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8400" y="633600"/>
            <a:ext cx="9907333" cy="5602148"/>
          </a:xfrm>
          <a:prstGeom prst="rect">
            <a:avLst/>
          </a:prstGeom>
        </p:spPr>
      </p:pic>
      <p:sp>
        <p:nvSpPr>
          <p:cNvPr id="4" name="圆角矩形 3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B1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5" name="圆角矩形 4"/>
          <p:cNvSpPr/>
          <p:nvPr/>
        </p:nvSpPr>
        <p:spPr>
          <a:xfrm>
            <a:off x="6754495" y="3312795"/>
            <a:ext cx="3214370" cy="1681480"/>
          </a:xfrm>
          <a:prstGeom prst="roundRect">
            <a:avLst/>
          </a:prstGeom>
          <a:solidFill>
            <a:srgbClr val="1B19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/>
              <a:t>Polkadot 实现了 Substrate API，基于 Substrate 构建。</a:t>
            </a:r>
            <a:endParaRPr lang="zh-CN" altLang="en-US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82925" y="2279650"/>
            <a:ext cx="5605780" cy="1325880"/>
          </a:xfrm>
        </p:spPr>
        <p:txBody>
          <a:bodyPr>
            <a:normAutofit/>
          </a:bodyPr>
          <a:p>
            <a:r>
              <a:rPr lang="zh-CN" altLang="en-US"/>
              <a:t>三、</a:t>
            </a:r>
            <a:r>
              <a:rPr lang="zh-CN"/>
              <a:t>相关资源</a:t>
            </a:r>
            <a:endParaRPr lang="zh-CN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1620520" y="1517015"/>
            <a:ext cx="6990715" cy="181483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/>
              <a:t>3.</a:t>
            </a:r>
            <a:r>
              <a:rPr lang="en-US" altLang="zh-CN" sz="1400">
                <a:sym typeface="+mn-ea"/>
              </a:rPr>
              <a:t>15</a:t>
            </a:r>
            <a:r>
              <a:rPr lang="zh-CN" altLang="en-US" sz="1400">
                <a:sym typeface="+mn-ea"/>
              </a:rPr>
              <a:t>分钟搭建一个</a:t>
            </a:r>
            <a:r>
              <a:rPr lang="en-US" altLang="zh-CN" sz="1400">
                <a:sym typeface="+mn-ea"/>
              </a:rPr>
              <a:t>substrate</a:t>
            </a:r>
            <a:r>
              <a:rPr lang="zh-CN" altLang="en-US" sz="1400">
                <a:sym typeface="+mn-ea"/>
              </a:rPr>
              <a:t>测试环境的文档指导</a:t>
            </a:r>
            <a:endParaRPr lang="zh-CN" altLang="en-US" sz="1400">
              <a:sym typeface="+mn-ea"/>
            </a:endParaRPr>
          </a:p>
          <a:p>
            <a:r>
              <a:rPr lang="zh-CN" altLang="en-US" sz="1400"/>
              <a:t>https://substrate.readme.io/docs/creating-a-custom-substrate-chain</a:t>
            </a:r>
            <a:endParaRPr lang="en-US" altLang="zh-CN" sz="1400"/>
          </a:p>
          <a:p>
            <a:r>
              <a:rPr lang="en-US" altLang="zh-CN" sz="1400"/>
              <a:t>//</a:t>
            </a:r>
            <a:r>
              <a:rPr lang="zh-CN" altLang="en-US" sz="1400"/>
              <a:t>该指导中涉及以下两个演示项目</a:t>
            </a:r>
            <a:r>
              <a:rPr lang="en-US" altLang="zh-CN" sz="1400"/>
              <a:t>:</a:t>
            </a:r>
            <a:endParaRPr lang="zh-CN" altLang="en-US" sz="1400">
              <a:sym typeface="+mn-ea"/>
            </a:endParaRPr>
          </a:p>
          <a:p>
            <a:r>
              <a:rPr lang="zh-CN" altLang="en-US" sz="1400">
                <a:sym typeface="+mn-ea"/>
              </a:rPr>
              <a:t>https://github.com/paritytech/substrate-ui</a:t>
            </a:r>
            <a:endParaRPr lang="zh-CN" altLang="en-US" sz="1400"/>
          </a:p>
          <a:p>
            <a:r>
              <a:rPr lang="en-US" altLang="zh-CN" sz="1400">
                <a:sym typeface="+mn-ea"/>
              </a:rPr>
              <a:t>//UI</a:t>
            </a:r>
            <a:endParaRPr lang="en-US" altLang="zh-CN" sz="1400">
              <a:sym typeface="+mn-ea"/>
            </a:endParaRPr>
          </a:p>
          <a:p>
            <a:r>
              <a:rPr lang="zh-CN" altLang="en-US" sz="1400">
                <a:sym typeface="+mn-ea"/>
              </a:rPr>
              <a:t>https://github.com/paritytech/substrate-node-template</a:t>
            </a:r>
            <a:endParaRPr lang="zh-CN" altLang="en-US" sz="1400"/>
          </a:p>
          <a:p>
            <a:r>
              <a:rPr lang="en-US" altLang="zh-CN" sz="1400">
                <a:sym typeface="+mn-ea"/>
              </a:rPr>
              <a:t>//</a:t>
            </a:r>
            <a:r>
              <a:rPr lang="zh-CN" altLang="en-US" sz="1400">
                <a:sym typeface="+mn-ea"/>
              </a:rPr>
              <a:t>区块链节点</a:t>
            </a:r>
            <a:endParaRPr lang="zh-CN" altLang="en-US" sz="1400"/>
          </a:p>
          <a:p>
            <a:r>
              <a:rPr lang="en-US" altLang="zh-CN" sz="1400">
                <a:sym typeface="+mn-ea"/>
              </a:rPr>
              <a:t>//</a:t>
            </a:r>
            <a:r>
              <a:rPr lang="zh-CN" altLang="en-US" sz="1400">
                <a:solidFill>
                  <a:srgbClr val="FF0000"/>
                </a:solidFill>
                <a:sym typeface="+mn-ea"/>
              </a:rPr>
              <a:t>很遗憾，目前</a:t>
            </a:r>
            <a:r>
              <a:rPr lang="en-US" altLang="zh-CN" sz="1400">
                <a:solidFill>
                  <a:srgbClr val="FF0000"/>
                </a:solidFill>
                <a:sym typeface="+mn-ea"/>
              </a:rPr>
              <a:t>UI</a:t>
            </a:r>
            <a:r>
              <a:rPr lang="zh-CN" altLang="en-US" sz="1400">
                <a:solidFill>
                  <a:srgbClr val="FF0000"/>
                </a:solidFill>
                <a:sym typeface="+mn-ea"/>
              </a:rPr>
              <a:t>代码有</a:t>
            </a:r>
            <a:r>
              <a:rPr lang="en-US" altLang="zh-CN" sz="1400">
                <a:solidFill>
                  <a:srgbClr val="FF0000"/>
                </a:solidFill>
                <a:sym typeface="+mn-ea"/>
              </a:rPr>
              <a:t>Bug</a:t>
            </a:r>
            <a:r>
              <a:rPr lang="zh-CN" altLang="en-US" sz="1400">
                <a:solidFill>
                  <a:srgbClr val="FF0000"/>
                </a:solidFill>
                <a:sym typeface="+mn-ea"/>
              </a:rPr>
              <a:t>，无法正常运行，有人提了</a:t>
            </a:r>
            <a:r>
              <a:rPr lang="en-US" altLang="zh-CN" sz="1400">
                <a:solidFill>
                  <a:srgbClr val="FF0000"/>
                </a:solidFill>
                <a:sym typeface="+mn-ea"/>
              </a:rPr>
              <a:t>issue</a:t>
            </a:r>
            <a:r>
              <a:rPr lang="zh-CN" altLang="en-US" sz="1400">
                <a:solidFill>
                  <a:srgbClr val="FF0000"/>
                </a:solidFill>
                <a:sym typeface="+mn-ea"/>
              </a:rPr>
              <a:t>，但尚未解决。</a:t>
            </a:r>
            <a:endParaRPr lang="zh-CN" altLang="en-US" sz="1400">
              <a:solidFill>
                <a:srgbClr val="FF0000"/>
              </a:solidFill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591945" y="427990"/>
            <a:ext cx="8176260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sym typeface="+mn-ea"/>
              </a:rPr>
              <a:t>1.substrate</a:t>
            </a:r>
            <a:r>
              <a:rPr lang="zh-CN" altLang="en-US" sz="1400">
                <a:sym typeface="+mn-ea"/>
              </a:rPr>
              <a:t>官网</a:t>
            </a:r>
            <a:endParaRPr lang="zh-CN" altLang="en-US" sz="1400"/>
          </a:p>
          <a:p>
            <a:r>
              <a:rPr lang="zh-CN" altLang="en-US" sz="1400"/>
              <a:t>https://www.parity.io/substrate/</a:t>
            </a:r>
            <a:endParaRPr lang="zh-CN" altLang="en-US" sz="1400"/>
          </a:p>
          <a:p>
            <a:endParaRPr lang="zh-CN" altLang="en-US" sz="1400"/>
          </a:p>
        </p:txBody>
      </p:sp>
      <p:sp>
        <p:nvSpPr>
          <p:cNvPr id="9" name="文本框 8"/>
          <p:cNvSpPr txBox="1"/>
          <p:nvPr/>
        </p:nvSpPr>
        <p:spPr>
          <a:xfrm>
            <a:off x="1616075" y="988060"/>
            <a:ext cx="9311005" cy="737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>
                <a:sym typeface="+mn-ea"/>
              </a:rPr>
              <a:t>2.substrate</a:t>
            </a:r>
            <a:r>
              <a:rPr lang="zh-CN" altLang="en-US" sz="1400">
                <a:sym typeface="+mn-ea"/>
              </a:rPr>
              <a:t>开源项目源码</a:t>
            </a:r>
            <a:endParaRPr lang="zh-CN" altLang="en-US" sz="1400"/>
          </a:p>
          <a:p>
            <a:r>
              <a:rPr lang="zh-CN" altLang="en-US" sz="1400"/>
              <a:t>https://github.com/paritytech/substrate</a:t>
            </a:r>
            <a:endParaRPr lang="zh-CN" altLang="en-US" sz="1400"/>
          </a:p>
          <a:p>
            <a:endParaRPr lang="en-US" altLang="zh-CN" sz="1400"/>
          </a:p>
        </p:txBody>
      </p:sp>
      <p:sp>
        <p:nvSpPr>
          <p:cNvPr id="10" name="文本框 9"/>
          <p:cNvSpPr txBox="1"/>
          <p:nvPr/>
        </p:nvSpPr>
        <p:spPr>
          <a:xfrm>
            <a:off x="1670050" y="3282315"/>
            <a:ext cx="6617335" cy="116840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/>
              <a:t>4.Rust</a:t>
            </a:r>
            <a:r>
              <a:rPr lang="zh-CN" altLang="en-US" sz="1400"/>
              <a:t>安装指导</a:t>
            </a:r>
            <a:endParaRPr lang="zh-CN" altLang="en-US" sz="1400"/>
          </a:p>
          <a:p>
            <a:r>
              <a:rPr lang="zh-CN" altLang="en-US" sz="1400"/>
              <a:t>https://jingyan.baidu.com/article/215817f7b866121edb142368.html</a:t>
            </a:r>
            <a:endParaRPr lang="zh-CN" altLang="en-US" sz="1400"/>
          </a:p>
          <a:p>
            <a:r>
              <a:rPr lang="en-US" altLang="zh-CN" sz="1400"/>
              <a:t>wasm</a:t>
            </a:r>
            <a:r>
              <a:rPr lang="zh-CN" altLang="en-US" sz="1400"/>
              <a:t>安装指导</a:t>
            </a:r>
            <a:endParaRPr lang="zh-CN" altLang="en-US" sz="1400"/>
          </a:p>
          <a:p>
            <a:r>
              <a:rPr lang="zh-CN" altLang="en-US" sz="1400"/>
              <a:t>https://www.hellorust.com/setup/wasm-target/</a:t>
            </a:r>
            <a:endParaRPr lang="zh-CN" altLang="en-US" sz="1400"/>
          </a:p>
          <a:p>
            <a:r>
              <a:rPr lang="zh-CN" altLang="en-US" sz="1400"/>
              <a:t>https://rust.cc/article/03616001-275b-4e0e-9b4f-a2b8fdfbd53f</a:t>
            </a:r>
            <a:endParaRPr lang="zh-CN" altLang="en-US" sz="1400"/>
          </a:p>
        </p:txBody>
      </p:sp>
      <p:sp>
        <p:nvSpPr>
          <p:cNvPr id="11" name="文本框 10"/>
          <p:cNvSpPr txBox="1"/>
          <p:nvPr/>
        </p:nvSpPr>
        <p:spPr>
          <a:xfrm>
            <a:off x="1670050" y="4498975"/>
            <a:ext cx="8300085" cy="521970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/>
              <a:t>5.npm</a:t>
            </a:r>
            <a:r>
              <a:rPr lang="zh-CN" altLang="en-US" sz="1400"/>
              <a:t>及</a:t>
            </a:r>
            <a:r>
              <a:rPr lang="en-US" altLang="zh-CN" sz="1400"/>
              <a:t>node</a:t>
            </a:r>
            <a:r>
              <a:rPr lang="zh-CN" altLang="en-US" sz="1400"/>
              <a:t>安装指导</a:t>
            </a:r>
            <a:endParaRPr lang="zh-CN" altLang="en-US" sz="1400"/>
          </a:p>
          <a:p>
            <a:r>
              <a:rPr lang="zh-CN" altLang="en-US" sz="1400"/>
              <a:t>https://blog.csdn.net/wangtaoking1/article/details/78005038</a:t>
            </a:r>
            <a:endParaRPr lang="zh-CN" altLang="en-US" sz="1400"/>
          </a:p>
        </p:txBody>
      </p:sp>
      <p:sp>
        <p:nvSpPr>
          <p:cNvPr id="12" name="文本框 11"/>
          <p:cNvSpPr txBox="1"/>
          <p:nvPr/>
        </p:nvSpPr>
        <p:spPr>
          <a:xfrm>
            <a:off x="1696720" y="5075555"/>
            <a:ext cx="6242685" cy="159956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p>
            <a:r>
              <a:rPr lang="en-US" altLang="zh-CN" sz="1400"/>
              <a:t>6.</a:t>
            </a:r>
            <a:r>
              <a:rPr lang="zh-CN" altLang="en-US" sz="1400"/>
              <a:t>波卡链官网</a:t>
            </a:r>
            <a:endParaRPr lang="zh-CN" altLang="en-US" sz="1400"/>
          </a:p>
          <a:p>
            <a:r>
              <a:rPr lang="zh-CN" altLang="en-US" sz="1400"/>
              <a:t>https://polkadot.network/#cover</a:t>
            </a:r>
            <a:endParaRPr lang="zh-CN" altLang="en-US" sz="1400"/>
          </a:p>
          <a:p>
            <a:r>
              <a:rPr lang="zh-CN" altLang="en-US" sz="1400"/>
              <a:t>白皮书中文：</a:t>
            </a:r>
            <a:endParaRPr lang="zh-CN" altLang="en-US" sz="1400"/>
          </a:p>
          <a:p>
            <a:r>
              <a:rPr lang="zh-CN" altLang="en-US" sz="1400"/>
              <a:t>https://blog.csdn.net/sinat_34070003/article/details/79747162</a:t>
            </a:r>
            <a:endParaRPr lang="zh-CN" altLang="en-US" sz="1400"/>
          </a:p>
          <a:p>
            <a:endParaRPr lang="zh-CN" altLang="en-US" sz="1400"/>
          </a:p>
          <a:p>
            <a:r>
              <a:rPr lang="en-US" altLang="zh-CN" sz="1400"/>
              <a:t>7.parity</a:t>
            </a:r>
            <a:r>
              <a:rPr lang="zh-CN" altLang="en-US" sz="1400"/>
              <a:t>官网</a:t>
            </a:r>
            <a:endParaRPr lang="zh-CN" altLang="en-US" sz="1400"/>
          </a:p>
          <a:p>
            <a:r>
              <a:rPr lang="en-US" altLang="zh-CN" sz="1400"/>
              <a:t>https://www.parity.io/</a:t>
            </a:r>
            <a:endParaRPr lang="en-US" altLang="zh-CN" sz="140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2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6650" y="664210"/>
            <a:ext cx="9919812" cy="5577190"/>
          </a:xfrm>
          <a:prstGeom prst="rect">
            <a:avLst/>
          </a:prstGeom>
        </p:spPr>
      </p:pic>
      <p:sp>
        <p:nvSpPr>
          <p:cNvPr id="16" name="圆角矩形 15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 descr="3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1095" y="664210"/>
            <a:ext cx="9907333" cy="5577191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6" name="图片 5" descr="4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6015" y="652145"/>
            <a:ext cx="9919812" cy="5602148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7" name="图片 6" descr="5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31570" y="652145"/>
            <a:ext cx="9932289" cy="5577190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8" name="图片 7" descr="6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1095" y="666750"/>
            <a:ext cx="9907333" cy="5602148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9568815" y="5845810"/>
            <a:ext cx="1329055" cy="334645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3" name="圆角矩形 2"/>
          <p:cNvSpPr/>
          <p:nvPr/>
        </p:nvSpPr>
        <p:spPr>
          <a:xfrm>
            <a:off x="10306685" y="5471160"/>
            <a:ext cx="481330" cy="709295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  <p:sp>
        <p:nvSpPr>
          <p:cNvPr id="16" name="圆角矩形 15"/>
          <p:cNvSpPr/>
          <p:nvPr/>
        </p:nvSpPr>
        <p:spPr>
          <a:xfrm>
            <a:off x="9344660" y="5122545"/>
            <a:ext cx="962025" cy="723265"/>
          </a:xfrm>
          <a:prstGeom prst="roundRect">
            <a:avLst/>
          </a:prstGeom>
          <a:solidFill>
            <a:srgbClr val="FEFEF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9" name="图片 8" descr="7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1095" y="664210"/>
            <a:ext cx="9907333" cy="5577191"/>
          </a:xfrm>
          <a:prstGeom prst="rect">
            <a:avLst/>
          </a:prstGeom>
        </p:spPr>
      </p:pic>
      <p:sp>
        <p:nvSpPr>
          <p:cNvPr id="2" name="圆角矩形 1"/>
          <p:cNvSpPr/>
          <p:nvPr/>
        </p:nvSpPr>
        <p:spPr>
          <a:xfrm>
            <a:off x="9460230" y="558609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4" name="图片 3" descr="8"/>
          <p:cNvPicPr>
            <a:picLocks noChangeAspect="1"/>
          </p:cNvPicPr>
          <p:nvPr/>
        </p:nvPicPr>
        <p:blipFill>
          <a:blip r:embed="rId1"/>
          <a:stretch>
            <a:fillRect/>
          </a:stretch>
        </p:blipFill>
        <p:spPr>
          <a:xfrm>
            <a:off x="1141200" y="666000"/>
            <a:ext cx="9907333" cy="560214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9460230" y="5561965"/>
            <a:ext cx="1304925" cy="447040"/>
          </a:xfrm>
          <a:prstGeom prst="roundRect">
            <a:avLst/>
          </a:prstGeom>
          <a:solidFill>
            <a:srgbClr val="18162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endParaRPr lang="zh-CN" alt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828</Words>
  <Application>WPS 演示</Application>
  <PresentationFormat>宽屏</PresentationFormat>
  <Paragraphs>42</Paragraphs>
  <Slides>27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27</vt:i4>
      </vt:variant>
    </vt:vector>
  </HeadingPairs>
  <TitlesOfParts>
    <vt:vector size="39" baseType="lpstr">
      <vt:lpstr>Arial</vt:lpstr>
      <vt:lpstr>宋体</vt:lpstr>
      <vt:lpstr>Wingdings</vt:lpstr>
      <vt:lpstr>Droid Sans Fallback</vt:lpstr>
      <vt:lpstr>Calibri Light</vt:lpstr>
      <vt:lpstr>DejaVu Sans</vt:lpstr>
      <vt:lpstr>微软雅黑</vt:lpstr>
      <vt:lpstr>宋体</vt:lpstr>
      <vt:lpstr>Arial Unicode MS</vt:lpstr>
      <vt:lpstr>Calibri</vt:lpstr>
      <vt:lpstr>OpenSymbol</vt:lpstr>
      <vt:lpstr>Office 主题</vt:lpstr>
      <vt:lpstr>一、Substrate介绍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二、Substrate架构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三、相关资源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zzh</dc:creator>
  <cp:lastModifiedBy>zzh</cp:lastModifiedBy>
  <cp:revision>59</cp:revision>
  <dcterms:created xsi:type="dcterms:W3CDTF">2018-12-20T06:55:19Z</dcterms:created>
  <dcterms:modified xsi:type="dcterms:W3CDTF">2018-12-20T06:55:19Z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2052-10.1.0.6757</vt:lpwstr>
  </property>
</Properties>
</file>