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2192000" cy="6858000"/>
  <p:notesSz cx="7559675" cy="10691495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/>
          <a:p>
            <a:r>
              <a:rPr lang="en-US" sz="1800" b="0" strike="noStrike" spc="-1">
                <a:latin typeface="Arial"/>
              </a:rPr>
              <a:t>单击鼠标编辑标题文字格式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800" b="0" strike="noStrike" spc="-1">
                <a:latin typeface="Arial"/>
              </a:rPr>
              <a:t>单击鼠标编辑大纲文字格式</a:t>
            </a:r>
            <a:endParaRPr lang="en-US" sz="1800" b="0" strike="noStrike" spc="-1">
              <a:latin typeface="Arial"/>
            </a:endParaRP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第二个大纲级</a:t>
            </a:r>
            <a:endParaRPr lang="en-US" sz="1800" b="0" strike="noStrike" spc="-1">
              <a:latin typeface="Arial"/>
            </a:endParaRP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800" b="0" strike="noStrike" spc="-1">
                <a:latin typeface="Arial"/>
              </a:rPr>
              <a:t>第三大纲级别</a:t>
            </a:r>
            <a:endParaRPr lang="en-US" sz="1800" b="0" strike="noStrike" spc="-1">
              <a:latin typeface="Arial"/>
            </a:endParaRP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第四大纲级别</a:t>
            </a:r>
            <a:endParaRPr lang="en-US" sz="1800" b="0" strike="noStrike" spc="-1">
              <a:latin typeface="Arial"/>
            </a:endParaRP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800" b="0" strike="noStrike" spc="-1">
                <a:latin typeface="Arial"/>
              </a:rPr>
              <a:t>第五大纲级别</a:t>
            </a:r>
            <a:endParaRPr lang="en-US" sz="1800" b="0" strike="noStrike" spc="-1">
              <a:latin typeface="Arial"/>
            </a:endParaRP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800" b="0" strike="noStrike" spc="-1">
                <a:latin typeface="Arial"/>
              </a:rPr>
              <a:t>第六大纲级别</a:t>
            </a:r>
            <a:endParaRPr lang="en-US" sz="1800" b="0" strike="noStrike" spc="-1">
              <a:latin typeface="Arial"/>
            </a:endParaRP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800" b="0" strike="noStrike" spc="-1">
                <a:latin typeface="Arial"/>
              </a:rPr>
              <a:t>第七大纲级别</a:t>
            </a:r>
            <a:endParaRPr lang="en-US" sz="18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r>
              <a:rPr lang="en-US" sz="4400" b="0" strike="noStrike" spc="-1">
                <a:latin typeface="Arial"/>
              </a:rPr>
              <a:t>单击鼠标编辑标题文字格式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3200" b="0" strike="noStrike" spc="-1">
                <a:latin typeface="Arial"/>
              </a:rPr>
              <a:t>单击鼠标编辑大纲文字格式</a:t>
            </a:r>
            <a:endParaRPr lang="en-US" sz="3200" b="0" strike="noStrike" spc="-1">
              <a:latin typeface="Arial"/>
            </a:endParaRP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第二个大纲级</a:t>
            </a:r>
            <a:endParaRPr lang="en-US" sz="2800" b="0" strike="noStrike" spc="-1">
              <a:latin typeface="Arial"/>
            </a:endParaRP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400" b="0" strike="noStrike" spc="-1">
                <a:latin typeface="Arial"/>
              </a:rPr>
              <a:t>第三大纲级别</a:t>
            </a:r>
            <a:endParaRPr lang="en-US" sz="2400" b="0" strike="noStrike" spc="-1">
              <a:latin typeface="Arial"/>
            </a:endParaRP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第四大纲级别</a:t>
            </a:r>
            <a:endParaRPr lang="en-US" sz="2000" b="0" strike="noStrike" spc="-1">
              <a:latin typeface="Arial"/>
            </a:endParaRP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/>
              </a:rPr>
              <a:t>第五大纲级别</a:t>
            </a:r>
            <a:endParaRPr lang="en-US" sz="2000" b="0" strike="noStrike" spc="-1">
              <a:latin typeface="Arial"/>
            </a:endParaRP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/>
              </a:rPr>
              <a:t>第六大纲级别</a:t>
            </a:r>
            <a:endParaRPr lang="en-US" sz="2000" b="0" strike="noStrike" spc="-1">
              <a:latin typeface="Arial"/>
            </a:endParaRP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/>
              </a:rPr>
              <a:t>第七大纲级别</a:t>
            </a:r>
            <a:endParaRPr lang="en-US" sz="20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p>
            <a:pPr algn="ctr"/>
            <a:r>
              <a:rPr lang="en-US" sz="4400" b="0" strike="noStrike" spc="-1">
                <a:latin typeface="Arial"/>
              </a:rPr>
              <a:t>单击鼠标编辑标题文字格式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3200" b="0" strike="noStrike" spc="-1">
                <a:latin typeface="Arial"/>
              </a:rPr>
              <a:t>单击鼠标编辑大纲文字格式</a:t>
            </a:r>
            <a:endParaRPr lang="en-US" sz="3200" b="0" strike="noStrike" spc="-1">
              <a:latin typeface="Arial"/>
            </a:endParaRP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第二个大纲级</a:t>
            </a:r>
            <a:endParaRPr lang="en-US" sz="2800" b="0" strike="noStrike" spc="-1">
              <a:latin typeface="Arial"/>
            </a:endParaRP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400" b="0" strike="noStrike" spc="-1">
                <a:latin typeface="Arial"/>
              </a:rPr>
              <a:t>第三大纲级别</a:t>
            </a:r>
            <a:endParaRPr lang="en-US" sz="2400" b="0" strike="noStrike" spc="-1">
              <a:latin typeface="Arial"/>
            </a:endParaRP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第四大纲级别</a:t>
            </a:r>
            <a:endParaRPr lang="en-US" sz="2000" b="0" strike="noStrike" spc="-1">
              <a:latin typeface="Arial"/>
            </a:endParaRP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/>
              </a:rPr>
              <a:t>第五大纲级别</a:t>
            </a:r>
            <a:endParaRPr lang="en-US" sz="2000" b="0" strike="noStrike" spc="-1">
              <a:latin typeface="Arial"/>
            </a:endParaRP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/>
              </a:rPr>
              <a:t>第六大纲级别</a:t>
            </a:r>
            <a:endParaRPr lang="en-US" sz="2000" b="0" strike="noStrike" spc="-1">
              <a:latin typeface="Arial"/>
            </a:endParaRP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/>
              </a:rPr>
              <a:t>第七大纲级别</a:t>
            </a:r>
            <a:endParaRPr lang="en-US" sz="20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2011320" y="2286720"/>
            <a:ext cx="831564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KVDB实现轻量级关系型数据库33Table的使用介绍</a:t>
            </a:r>
            <a:endParaRPr lang="en-US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649080" y="558720"/>
            <a:ext cx="106682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7.联表查询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47" name="CustomShape 2"/>
          <p:cNvSpPr/>
          <p:nvPr/>
        </p:nvSpPr>
        <p:spPr>
          <a:xfrm>
            <a:off x="19080" y="0"/>
            <a:ext cx="160056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概念介绍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148" name="CustomShape 3"/>
          <p:cNvSpPr/>
          <p:nvPr/>
        </p:nvSpPr>
        <p:spPr>
          <a:xfrm>
            <a:off x="1053360" y="1132200"/>
            <a:ext cx="9858600" cy="1794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根据实际情况,最常见的是两个表格的联合,多个表格的联合会有严重的性能问题,目前我们只支持2个表联合的情况。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比如我们要查找 游戏1 中 的女性,就涉及到了user表和game表两张表联合。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联合表的设计我们采用的是 系统自动处理成一张联合表的方法。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用户需要事先设计要进行哪些关联索引的联合查找,比如上面的情况,我们需要联合查找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game.name#user.gender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除了维护一个 game 表 和 user 表 两个单表外,我们系统自动维护了一个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game_user 表 ,这个表结构如下：</a:t>
            </a:r>
            <a:endParaRPr lang="en-US" sz="1400" b="0" strike="noStrike" spc="-1">
              <a:latin typeface="Arial"/>
            </a:endParaRPr>
          </a:p>
        </p:txBody>
      </p:sp>
      <p:pic>
        <p:nvPicPr>
          <p:cNvPr id="149" name="图片 2"/>
          <p:cNvPicPr/>
          <p:nvPr/>
        </p:nvPicPr>
        <p:blipFill>
          <a:blip r:embed="rId1"/>
          <a:stretch>
            <a:fillRect/>
          </a:stretch>
        </p:blipFill>
        <p:spPr>
          <a:xfrm>
            <a:off x="1168560" y="3078360"/>
            <a:ext cx="5761080" cy="1589760"/>
          </a:xfrm>
          <a:prstGeom prst="rect">
            <a:avLst/>
          </a:prstGeom>
          <a:ln>
            <a:noFill/>
          </a:ln>
        </p:spPr>
      </p:pic>
      <p:sp>
        <p:nvSpPr>
          <p:cNvPr id="150" name="CustomShape 4"/>
          <p:cNvSpPr/>
          <p:nvPr/>
        </p:nvSpPr>
        <p:spPr>
          <a:xfrm>
            <a:off x="1042560" y="4862880"/>
            <a:ext cx="10105560" cy="1155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联合查找还是用 普通查找 表的方法通过联合索引查找联合表 game_user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然后根据记录中的 game.id 和 user.id 查询对应单表中的数据。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注意:比如game表中的“游戏1”的名字改成了 “game1”，我们会自动修改表格中的第一行和第二行。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这样,通过这样一张系统自动维护的数据表我们就实现了联合查找的功能。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19080" y="0"/>
            <a:ext cx="160056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实现类图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152" name="图片 6"/>
          <p:cNvPicPr/>
          <p:nvPr/>
        </p:nvPicPr>
        <p:blipFill>
          <a:blip r:embed="rId1"/>
          <a:stretch>
            <a:fillRect/>
          </a:stretch>
        </p:blipFill>
        <p:spPr>
          <a:xfrm>
            <a:off x="1944000" y="144000"/>
            <a:ext cx="7339680" cy="6658200"/>
          </a:xfrm>
          <a:prstGeom prst="rect">
            <a:avLst/>
          </a:prstGeom>
          <a:ln>
            <a:noFill/>
          </a:ln>
        </p:spPr>
      </p:pic>
      <p:sp>
        <p:nvSpPr>
          <p:cNvPr id="153" name="TextShape 2"/>
          <p:cNvSpPr txBox="1"/>
          <p:nvPr/>
        </p:nvSpPr>
        <p:spPr>
          <a:xfrm>
            <a:off x="9427210" y="2770505"/>
            <a:ext cx="2367915" cy="7670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p>
            <a:r>
              <a:rPr lang="en-US" sz="1200" b="0" strike="noStrike" spc="-1">
                <a:solidFill>
                  <a:srgbClr val="FF0000"/>
                </a:solidFill>
                <a:latin typeface="Arial"/>
              </a:rPr>
              <a:t>着色部分是</a:t>
            </a:r>
            <a:r>
              <a:rPr lang="zh-CN" altLang="en-US" sz="1200" b="0" strike="noStrike" spc="-1">
                <a:solidFill>
                  <a:srgbClr val="FF0000"/>
                </a:solidFill>
                <a:latin typeface="Arial"/>
                <a:ea typeface="宋体" charset="0"/>
              </a:rPr>
              <a:t>需要</a:t>
            </a:r>
            <a:r>
              <a:rPr lang="en-US" sz="1200" b="0" strike="noStrike" spc="-1">
                <a:solidFill>
                  <a:srgbClr val="FF0000"/>
                </a:solidFill>
                <a:latin typeface="Arial"/>
              </a:rPr>
              <a:t>自己</a:t>
            </a:r>
            <a:r>
              <a:rPr lang="zh-CN" altLang="en-US" sz="1200" b="0" strike="noStrike" spc="-1">
                <a:solidFill>
                  <a:srgbClr val="FF0000"/>
                </a:solidFill>
                <a:latin typeface="Arial"/>
                <a:ea typeface="宋体" charset="0"/>
              </a:rPr>
              <a:t>根据业务需要</a:t>
            </a:r>
            <a:r>
              <a:rPr lang="en-US" sz="1200" b="0" strike="noStrike" spc="-1">
                <a:solidFill>
                  <a:srgbClr val="FF0000"/>
                </a:solidFill>
                <a:latin typeface="Arial"/>
              </a:rPr>
              <a:t>实现的;</a:t>
            </a:r>
            <a:endParaRPr lang="en-US" sz="1200" b="0" strike="noStrike" spc="-1">
              <a:solidFill>
                <a:srgbClr val="FF0000"/>
              </a:solidFill>
              <a:latin typeface="Arial"/>
            </a:endParaRPr>
          </a:p>
          <a:p>
            <a:endParaRPr lang="en-US" sz="1200" b="0" strike="noStrike" spc="-1">
              <a:solidFill>
                <a:srgbClr val="FF0000"/>
              </a:solidFill>
              <a:latin typeface="Arial"/>
            </a:endParaRPr>
          </a:p>
          <a:p>
            <a:endParaRPr lang="en-US" sz="1200" b="0" strike="noStrike" spc="-1">
              <a:solidFill>
                <a:srgbClr val="FF0000"/>
              </a:solidFill>
              <a:latin typeface="Arial"/>
            </a:endParaRPr>
          </a:p>
          <a:p>
            <a:r>
              <a:rPr lang="zh-CN" altLang="en-US" sz="1200" b="0" strike="noStrike" spc="-1">
                <a:solidFill>
                  <a:srgbClr val="FF0000"/>
                </a:solidFill>
                <a:latin typeface="Arial"/>
                <a:ea typeface="宋体" charset="0"/>
              </a:rPr>
              <a:t>黑色部分</a:t>
            </a:r>
            <a:r>
              <a:rPr lang="en-US" sz="1200" b="0" strike="noStrike" spc="-1">
                <a:solidFill>
                  <a:srgbClr val="FF0000"/>
                </a:solidFill>
                <a:latin typeface="Arial"/>
              </a:rPr>
              <a:t>是框架已经实现的</a:t>
            </a:r>
            <a:endParaRPr lang="en-US" sz="1200" b="0" strike="noStrike" spc="-1">
              <a:solidFill>
                <a:srgbClr val="FF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" name="Table 1"/>
          <p:cNvGraphicFramePr/>
          <p:nvPr/>
        </p:nvGraphicFramePr>
        <p:xfrm>
          <a:off x="455760" y="4379760"/>
          <a:ext cx="5387760" cy="299160"/>
        </p:xfrm>
        <a:graphic>
          <a:graphicData uri="http://schemas.openxmlformats.org/drawingml/2006/table">
            <a:tbl>
              <a:tblPr/>
              <a:tblGrid>
                <a:gridCol w="5387760"/>
              </a:tblGrid>
              <a:tr h="2991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3.用户表和游戏表通过startindex外键关联，由系统自动维护关联表user#game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5" name="CustomShape 2"/>
          <p:cNvSpPr/>
          <p:nvPr/>
        </p:nvSpPr>
        <p:spPr>
          <a:xfrm>
            <a:off x="628920" y="5904720"/>
            <a:ext cx="5829480" cy="6368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FF0000"/>
                </a:solidFill>
                <a:latin typeface="Calibri"/>
                <a:ea typeface="DejaVu Sans" panose="020B0603030804020204"/>
              </a:rPr>
              <a:t>注意点：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FF0000"/>
                </a:solidFill>
                <a:latin typeface="Calibri"/>
                <a:ea typeface="DejaVu Sans" panose="020B0603030804020204"/>
              </a:rPr>
              <a:t>1.表的设计上，要把关联的属性尽量放一张表中，减少联表操作。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FF0000"/>
                </a:solidFill>
                <a:latin typeface="Calibri"/>
                <a:ea typeface="DejaVu Sans" panose="020B0603030804020204"/>
              </a:rPr>
              <a:t>2.外键关联查询，性能上会有一些影响，但chain33 Table方案在易用性和效率上争取做到最好。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FF0000"/>
                </a:solidFill>
                <a:latin typeface="Arial"/>
                <a:ea typeface="DejaVu Sans" panose="020B0603030804020204"/>
              </a:rPr>
              <a:t>3.</a:t>
            </a:r>
            <a:r>
              <a:rPr lang="en-US" sz="1200" b="0" strike="noStrike" spc="-1">
                <a:solidFill>
                  <a:srgbClr val="FF0000"/>
                </a:solidFill>
                <a:latin typeface="Arial"/>
                <a:ea typeface="宋体"/>
              </a:rPr>
              <a:t>由于查询结果要按创建的时间先后有序，建议都以具体交易中的txindex（按块高有序增长，体现了时间先后和唯一性）为主键，保证记录的事件有序存放。</a:t>
            </a:r>
            <a:endParaRPr lang="en-US" sz="1200" b="0" strike="noStrike" spc="-1">
              <a:latin typeface="Arial"/>
            </a:endParaRPr>
          </a:p>
        </p:txBody>
      </p:sp>
      <p:graphicFrame>
        <p:nvGraphicFramePr>
          <p:cNvPr id="156" name="Table 3"/>
          <p:cNvGraphicFramePr/>
          <p:nvPr/>
        </p:nvGraphicFramePr>
        <p:xfrm>
          <a:off x="459360" y="668160"/>
          <a:ext cx="4212720" cy="3579120"/>
        </p:xfrm>
        <a:graphic>
          <a:graphicData uri="http://schemas.openxmlformats.org/drawingml/2006/table">
            <a:tbl>
              <a:tblPr/>
              <a:tblGrid>
                <a:gridCol w="1185840"/>
                <a:gridCol w="1242360"/>
                <a:gridCol w="853920"/>
                <a:gridCol w="930600"/>
              </a:tblGrid>
              <a:tr h="299160">
                <a:tc gridSpan="4"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1.</a:t>
                      </a: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用户表（user）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foreign key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data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txindex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startindex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addr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value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991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1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1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aa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gameid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991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2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1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aa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status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991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3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2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aa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991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4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2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bb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preStatus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991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5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2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bb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preIndex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54880">
                <a:tc rowSpan="5" gridSpan="3"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 rowSpan="5" hMerge="1">
                  <a:tcPr marL="90000" marR="90000">
                    <a:solidFill>
                      <a:srgbClr val="729FCF"/>
                    </a:solidFill>
                  </a:tcPr>
                </a:tc>
                <a:tc rowSpan="5"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addr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54880">
                <a:tc vMerge="1" gridSpan="3">
                  <a:tcPr marL="90000" marR="90000">
                    <a:solidFill>
                      <a:srgbClr val="729FCF"/>
                    </a:solidFill>
                  </a:tcPr>
                </a:tc>
                <a:tc vMerge="1" hMerge="1">
                  <a:tcPr marL="90000" marR="90000">
                    <a:solidFill>
                      <a:srgbClr val="729FCF"/>
                    </a:solidFill>
                  </a:tcPr>
                </a:tc>
                <a:tc vMerge="1"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admin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54880">
                <a:tc vMerge="1" gridSpan="3">
                  <a:tcPr marL="90000" marR="90000">
                    <a:solidFill>
                      <a:srgbClr val="729FCF"/>
                    </a:solidFill>
                  </a:tcPr>
                </a:tc>
                <a:tc vMerge="1" hMerge="1">
                  <a:tcPr marL="90000" marR="90000">
                    <a:solidFill>
                      <a:srgbClr val="729FCF"/>
                    </a:solidFill>
                  </a:tcPr>
                </a:tc>
                <a:tc vMerge="1"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category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54880">
                <a:tc vMerge="1" gridSpan="3">
                  <a:tcPr marL="90000" marR="90000">
                    <a:solidFill>
                      <a:srgbClr val="729FCF"/>
                    </a:solidFill>
                  </a:tcPr>
                </a:tc>
                <a:tc vMerge="1" hMerge="1">
                  <a:tcPr marL="90000" marR="90000">
                    <a:solidFill>
                      <a:srgbClr val="729FCF"/>
                    </a:solidFill>
                  </a:tcPr>
                </a:tc>
                <a:tc vMerge="1"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betsNumber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54880">
                <a:tc vMerge="1" gridSpan="3">
                  <a:tcPr marL="90000" marR="90000">
                    <a:solidFill>
                      <a:srgbClr val="729FCF"/>
                    </a:solidFill>
                  </a:tcPr>
                </a:tc>
                <a:tc vMerge="1" hMerge="1">
                  <a:tcPr marL="90000" marR="90000">
                    <a:solidFill>
                      <a:srgbClr val="729FCF"/>
                    </a:solidFill>
                  </a:tcPr>
                </a:tc>
                <a:tc vMerge="1"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betsOption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57" name="Table 4"/>
          <p:cNvGraphicFramePr/>
          <p:nvPr/>
        </p:nvGraphicFramePr>
        <p:xfrm>
          <a:off x="459720" y="3794760"/>
          <a:ext cx="4451760" cy="509760"/>
        </p:xfrm>
        <a:graphic>
          <a:graphicData uri="http://schemas.openxmlformats.org/drawingml/2006/table">
            <a:tbl>
              <a:tblPr/>
              <a:tblGrid>
                <a:gridCol w="1177920"/>
                <a:gridCol w="1388520"/>
                <a:gridCol w="902160"/>
                <a:gridCol w="983160"/>
              </a:tblGrid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txindex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value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9DC3E6"/>
                    </a:solidFill>
                  </a:tcPr>
                </a:tc>
              </a:tr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addr:primary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8" name="Table 5"/>
          <p:cNvGraphicFramePr/>
          <p:nvPr/>
        </p:nvGraphicFramePr>
        <p:xfrm>
          <a:off x="5105880" y="703440"/>
          <a:ext cx="6872400" cy="2603880"/>
        </p:xfrm>
        <a:graphic>
          <a:graphicData uri="http://schemas.openxmlformats.org/drawingml/2006/table">
            <a:tbl>
              <a:tblPr/>
              <a:tblGrid>
                <a:gridCol w="943920"/>
                <a:gridCol w="601200"/>
                <a:gridCol w="553680"/>
                <a:gridCol w="537120"/>
                <a:gridCol w="742680"/>
                <a:gridCol w="947160"/>
                <a:gridCol w="1163880"/>
                <a:gridCol w="1382760"/>
              </a:tblGrid>
              <a:tr h="299160">
                <a:tc gridSpan="8"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2.</a:t>
                      </a: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游戏表(game)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data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startindex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gameid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status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admin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category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admin:status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category:status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value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9916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1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12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xx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football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Noto Sans CJK SC" panose="020B0600000000000000" charset="-122"/>
                        </a:rPr>
                        <a:t>统计信息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9916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Noto Sans CJK SC" panose="020B0600000000000000" charset="-122"/>
                        </a:rPr>
                        <a:t>下注信息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9916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Noto Sans CJK SC" panose="020B0600000000000000" charset="-122"/>
                        </a:rPr>
                        <a:t>前一状态信息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9916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Noto Sans CJK SC" panose="020B0600000000000000" charset="-122"/>
                        </a:rPr>
                        <a:t>每个下注用户的信息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9916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Noto Sans CJK SC" panose="020B0600000000000000" charset="-122"/>
                        </a:rPr>
                        <a:t>游戏配置信息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9916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Noto Sans CJK SC" panose="020B0600000000000000" charset="-122"/>
                        </a:rPr>
                        <a:t>等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59" name="Table 6"/>
          <p:cNvGraphicFramePr/>
          <p:nvPr/>
        </p:nvGraphicFramePr>
        <p:xfrm>
          <a:off x="6034680" y="1961640"/>
          <a:ext cx="4320360" cy="1784160"/>
        </p:xfrm>
        <a:graphic>
          <a:graphicData uri="http://schemas.openxmlformats.org/drawingml/2006/table">
            <a:tbl>
              <a:tblPr/>
              <a:tblGrid>
                <a:gridCol w="787320"/>
                <a:gridCol w="1834920"/>
                <a:gridCol w="909360"/>
                <a:gridCol w="788760"/>
              </a:tblGrid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startindex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value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9DC3E6"/>
                    </a:solidFill>
                  </a:tcPr>
                </a:tc>
              </a:tr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gameid:primary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</a:tr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status:primary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</a:tr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admin:primary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</a:tr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category:primary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</a:tr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admin:status:primary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</a:tr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category:status:primary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</a:tr>
            </a:tbl>
          </a:graphicData>
        </a:graphic>
      </p:graphicFrame>
      <p:sp>
        <p:nvSpPr>
          <p:cNvPr id="160" name="CustomShape 7"/>
          <p:cNvSpPr/>
          <p:nvPr/>
        </p:nvSpPr>
        <p:spPr>
          <a:xfrm>
            <a:off x="4646880" y="2750760"/>
            <a:ext cx="119376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FF0000"/>
                </a:solidFill>
                <a:latin typeface="Calibri"/>
                <a:ea typeface="DejaVu Sans" panose="020B0603030804020204"/>
              </a:rPr>
              <a:t>数据存储区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161" name="CustomShape 8"/>
          <p:cNvSpPr/>
          <p:nvPr/>
        </p:nvSpPr>
        <p:spPr>
          <a:xfrm>
            <a:off x="5514120" y="3987720"/>
            <a:ext cx="119376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FF0000"/>
                </a:solidFill>
                <a:latin typeface="Calibri"/>
                <a:ea typeface="DejaVu Sans" panose="020B0603030804020204"/>
              </a:rPr>
              <a:t>索引存储区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162" name="CustomShape 9"/>
          <p:cNvSpPr/>
          <p:nvPr/>
        </p:nvSpPr>
        <p:spPr>
          <a:xfrm flipH="1" flipV="1">
            <a:off x="4943880" y="4145040"/>
            <a:ext cx="566640" cy="9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9BB00"/>
            </a:solidFill>
            <a:round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  <p:sp>
        <p:nvSpPr>
          <p:cNvPr id="163" name="CustomShape 10"/>
          <p:cNvSpPr/>
          <p:nvPr/>
        </p:nvSpPr>
        <p:spPr>
          <a:xfrm flipV="1">
            <a:off x="6111720" y="3541320"/>
            <a:ext cx="883440" cy="443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accent4">
                <a:lumMod val="60000"/>
                <a:lumOff val="40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4" name="CustomShape 11"/>
          <p:cNvSpPr/>
          <p:nvPr/>
        </p:nvSpPr>
        <p:spPr>
          <a:xfrm flipV="1">
            <a:off x="5382360" y="2126520"/>
            <a:ext cx="480960" cy="675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5597D3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5" name="CustomShape 12"/>
          <p:cNvSpPr/>
          <p:nvPr/>
        </p:nvSpPr>
        <p:spPr>
          <a:xfrm flipH="1">
            <a:off x="4838760" y="3088080"/>
            <a:ext cx="403920" cy="703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5597D3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66" name="图片 15"/>
          <p:cNvPicPr/>
          <p:nvPr/>
        </p:nvPicPr>
        <p:blipFill>
          <a:blip r:embed="rId1"/>
          <a:stretch>
            <a:fillRect/>
          </a:stretch>
        </p:blipFill>
        <p:spPr>
          <a:xfrm>
            <a:off x="628560" y="4731480"/>
            <a:ext cx="3456000" cy="351360"/>
          </a:xfrm>
          <a:prstGeom prst="rect">
            <a:avLst/>
          </a:prstGeom>
          <a:ln>
            <a:noFill/>
          </a:ln>
        </p:spPr>
      </p:pic>
      <p:graphicFrame>
        <p:nvGraphicFramePr>
          <p:cNvPr id="167" name="Table 13"/>
          <p:cNvGraphicFramePr/>
          <p:nvPr/>
        </p:nvGraphicFramePr>
        <p:xfrm>
          <a:off x="614520" y="5125680"/>
          <a:ext cx="4451760" cy="254880"/>
        </p:xfrm>
        <a:graphic>
          <a:graphicData uri="http://schemas.openxmlformats.org/drawingml/2006/table">
            <a:tbl>
              <a:tblPr/>
              <a:tblGrid>
                <a:gridCol w="1177920"/>
                <a:gridCol w="1388520"/>
                <a:gridCol w="902160"/>
                <a:gridCol w="983160"/>
              </a:tblGrid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addr#status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D966"/>
                    </a:solidFill>
                  </a:tcPr>
                </a:tc>
              </a:tr>
            </a:tbl>
          </a:graphicData>
        </a:graphic>
      </p:graphicFrame>
      <p:sp>
        <p:nvSpPr>
          <p:cNvPr id="168" name="CustomShape 14"/>
          <p:cNvSpPr/>
          <p:nvPr/>
        </p:nvSpPr>
        <p:spPr>
          <a:xfrm flipH="1">
            <a:off x="5065200" y="4292640"/>
            <a:ext cx="907560" cy="909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accent4">
                <a:lumMod val="60000"/>
                <a:lumOff val="40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9" name="CustomShape 15"/>
          <p:cNvSpPr/>
          <p:nvPr/>
        </p:nvSpPr>
        <p:spPr>
          <a:xfrm>
            <a:off x="19440" y="0"/>
            <a:ext cx="266616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竞猜合约表设计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170" name="CustomShape 16"/>
          <p:cNvSpPr/>
          <p:nvPr/>
        </p:nvSpPr>
        <p:spPr>
          <a:xfrm>
            <a:off x="745560" y="5413320"/>
            <a:ext cx="695772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联表查询过程：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addr#status-&gt;txindex-&gt;user表主键查询-&gt;获得外键startindex-&gt;game表主键查询-&gt;获得记录信息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19080" y="0"/>
            <a:ext cx="160056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代码实现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172" name="图片 2"/>
          <p:cNvPicPr/>
          <p:nvPr/>
        </p:nvPicPr>
        <p:blipFill>
          <a:blip r:embed="rId1"/>
          <a:stretch>
            <a:fillRect/>
          </a:stretch>
        </p:blipFill>
        <p:spPr>
          <a:xfrm>
            <a:off x="1469880" y="755640"/>
            <a:ext cx="3951000" cy="577440"/>
          </a:xfrm>
          <a:prstGeom prst="rect">
            <a:avLst/>
          </a:prstGeom>
          <a:ln>
            <a:noFill/>
          </a:ln>
        </p:spPr>
      </p:pic>
      <p:pic>
        <p:nvPicPr>
          <p:cNvPr id="173" name="图片 4"/>
          <p:cNvPicPr/>
          <p:nvPr/>
        </p:nvPicPr>
        <p:blipFill>
          <a:blip r:embed="rId2"/>
          <a:stretch>
            <a:fillRect/>
          </a:stretch>
        </p:blipFill>
        <p:spPr>
          <a:xfrm>
            <a:off x="6748200" y="1334160"/>
            <a:ext cx="4263120" cy="1235160"/>
          </a:xfrm>
          <a:prstGeom prst="rect">
            <a:avLst/>
          </a:prstGeom>
          <a:ln>
            <a:noFill/>
          </a:ln>
        </p:spPr>
      </p:pic>
      <p:pic>
        <p:nvPicPr>
          <p:cNvPr id="174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1469880" y="1506960"/>
            <a:ext cx="4051440" cy="2719800"/>
          </a:xfrm>
          <a:prstGeom prst="rect">
            <a:avLst/>
          </a:prstGeom>
          <a:ln>
            <a:noFill/>
          </a:ln>
        </p:spPr>
      </p:pic>
      <p:pic>
        <p:nvPicPr>
          <p:cNvPr id="175" name="图片 7"/>
          <p:cNvPicPr/>
          <p:nvPr/>
        </p:nvPicPr>
        <p:blipFill>
          <a:blip r:embed="rId4"/>
          <a:stretch>
            <a:fillRect/>
          </a:stretch>
        </p:blipFill>
        <p:spPr>
          <a:xfrm>
            <a:off x="1386720" y="4660200"/>
            <a:ext cx="3836160" cy="1801800"/>
          </a:xfrm>
          <a:prstGeom prst="rect">
            <a:avLst/>
          </a:prstGeom>
          <a:ln>
            <a:noFill/>
          </a:ln>
        </p:spPr>
      </p:pic>
      <p:sp>
        <p:nvSpPr>
          <p:cNvPr id="176" name="CustomShape 2"/>
          <p:cNvSpPr/>
          <p:nvPr/>
        </p:nvSpPr>
        <p:spPr>
          <a:xfrm>
            <a:off x="315000" y="755640"/>
            <a:ext cx="1070640" cy="302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设置表属性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77" name="CustomShape 3"/>
          <p:cNvSpPr/>
          <p:nvPr/>
        </p:nvSpPr>
        <p:spPr>
          <a:xfrm>
            <a:off x="6748200" y="931680"/>
            <a:ext cx="715320" cy="302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创建表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78" name="CustomShape 4"/>
          <p:cNvSpPr/>
          <p:nvPr/>
        </p:nvSpPr>
        <p:spPr>
          <a:xfrm>
            <a:off x="207720" y="1945080"/>
            <a:ext cx="117396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定义RowMeta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79" name="CustomShape 5"/>
          <p:cNvSpPr/>
          <p:nvPr/>
        </p:nvSpPr>
        <p:spPr>
          <a:xfrm>
            <a:off x="249480" y="4311720"/>
            <a:ext cx="155628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定义index构建规则</a:t>
            </a:r>
            <a:endParaRPr lang="en-US" sz="1200" b="0" strike="noStrike" spc="-1">
              <a:latin typeface="Arial"/>
            </a:endParaRPr>
          </a:p>
        </p:txBody>
      </p:sp>
      <p:pic>
        <p:nvPicPr>
          <p:cNvPr id="180" name="图片 13"/>
          <p:cNvPicPr/>
          <p:nvPr/>
        </p:nvPicPr>
        <p:blipFill>
          <a:blip r:embed="rId5"/>
          <a:stretch>
            <a:fillRect/>
          </a:stretch>
        </p:blipFill>
        <p:spPr>
          <a:xfrm>
            <a:off x="6829560" y="3857040"/>
            <a:ext cx="3932280" cy="1913400"/>
          </a:xfrm>
          <a:prstGeom prst="rect">
            <a:avLst/>
          </a:prstGeom>
          <a:ln>
            <a:noFill/>
          </a:ln>
        </p:spPr>
      </p:pic>
      <p:sp>
        <p:nvSpPr>
          <p:cNvPr id="181" name="CustomShape 6"/>
          <p:cNvSpPr/>
          <p:nvPr/>
        </p:nvSpPr>
        <p:spPr>
          <a:xfrm>
            <a:off x="6829560" y="3474000"/>
            <a:ext cx="715320" cy="302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使用表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82" name="CustomShape 7"/>
          <p:cNvSpPr/>
          <p:nvPr/>
        </p:nvSpPr>
        <p:spPr>
          <a:xfrm>
            <a:off x="2947680" y="108000"/>
            <a:ext cx="862920" cy="302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game表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19080" y="0"/>
            <a:ext cx="160056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代码实现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184" name="CustomShape 2"/>
          <p:cNvSpPr/>
          <p:nvPr/>
        </p:nvSpPr>
        <p:spPr>
          <a:xfrm>
            <a:off x="315000" y="755640"/>
            <a:ext cx="1070640" cy="302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设置表属性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85" name="CustomShape 3"/>
          <p:cNvSpPr/>
          <p:nvPr/>
        </p:nvSpPr>
        <p:spPr>
          <a:xfrm>
            <a:off x="6666840" y="931680"/>
            <a:ext cx="715320" cy="302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创建表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86" name="CustomShape 4"/>
          <p:cNvSpPr/>
          <p:nvPr/>
        </p:nvSpPr>
        <p:spPr>
          <a:xfrm>
            <a:off x="207720" y="1945080"/>
            <a:ext cx="117396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定义RowMeta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87" name="CustomShape 5"/>
          <p:cNvSpPr/>
          <p:nvPr/>
        </p:nvSpPr>
        <p:spPr>
          <a:xfrm>
            <a:off x="182160" y="4619520"/>
            <a:ext cx="155628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定义index构建规则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88" name="CustomShape 6"/>
          <p:cNvSpPr/>
          <p:nvPr/>
        </p:nvSpPr>
        <p:spPr>
          <a:xfrm>
            <a:off x="6553080" y="2953440"/>
            <a:ext cx="2579760" cy="302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使用表(与game表联表操作)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89" name="CustomShape 7"/>
          <p:cNvSpPr/>
          <p:nvPr/>
        </p:nvSpPr>
        <p:spPr>
          <a:xfrm>
            <a:off x="2940840" y="108000"/>
            <a:ext cx="759240" cy="302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user表</a:t>
            </a:r>
            <a:endParaRPr lang="en-US" sz="1400" b="0" strike="noStrike" spc="-1">
              <a:latin typeface="Arial"/>
            </a:endParaRPr>
          </a:p>
        </p:txBody>
      </p:sp>
      <p:pic>
        <p:nvPicPr>
          <p:cNvPr id="190" name="图片 1"/>
          <p:cNvPicPr/>
          <p:nvPr/>
        </p:nvPicPr>
        <p:blipFill>
          <a:blip r:embed="rId1"/>
          <a:stretch>
            <a:fillRect/>
          </a:stretch>
        </p:blipFill>
        <p:spPr>
          <a:xfrm>
            <a:off x="1622520" y="674280"/>
            <a:ext cx="2836080" cy="820440"/>
          </a:xfrm>
          <a:prstGeom prst="rect">
            <a:avLst/>
          </a:prstGeom>
          <a:ln>
            <a:noFill/>
          </a:ln>
        </p:spPr>
      </p:pic>
      <p:pic>
        <p:nvPicPr>
          <p:cNvPr id="191" name="图片 6"/>
          <p:cNvPicPr/>
          <p:nvPr/>
        </p:nvPicPr>
        <p:blipFill>
          <a:blip r:embed="rId2"/>
          <a:stretch>
            <a:fillRect/>
          </a:stretch>
        </p:blipFill>
        <p:spPr>
          <a:xfrm>
            <a:off x="6738120" y="1238400"/>
            <a:ext cx="3735720" cy="1108440"/>
          </a:xfrm>
          <a:prstGeom prst="rect">
            <a:avLst/>
          </a:prstGeom>
          <a:ln>
            <a:noFill/>
          </a:ln>
        </p:spPr>
      </p:pic>
      <p:pic>
        <p:nvPicPr>
          <p:cNvPr id="192" name="图片 17"/>
          <p:cNvPicPr/>
          <p:nvPr/>
        </p:nvPicPr>
        <p:blipFill>
          <a:blip r:embed="rId3"/>
          <a:stretch>
            <a:fillRect/>
          </a:stretch>
        </p:blipFill>
        <p:spPr>
          <a:xfrm>
            <a:off x="1614240" y="4966200"/>
            <a:ext cx="4434480" cy="1562400"/>
          </a:xfrm>
          <a:prstGeom prst="rect">
            <a:avLst/>
          </a:prstGeom>
          <a:ln>
            <a:noFill/>
          </a:ln>
        </p:spPr>
      </p:pic>
      <p:pic>
        <p:nvPicPr>
          <p:cNvPr id="193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1614240" y="1675080"/>
            <a:ext cx="4206960" cy="2862720"/>
          </a:xfrm>
          <a:prstGeom prst="rect">
            <a:avLst/>
          </a:prstGeom>
          <a:ln>
            <a:noFill/>
          </a:ln>
        </p:spPr>
      </p:pic>
      <p:pic>
        <p:nvPicPr>
          <p:cNvPr id="194" name="图片 19"/>
          <p:cNvPicPr/>
          <p:nvPr/>
        </p:nvPicPr>
        <p:blipFill>
          <a:blip r:embed="rId5"/>
          <a:stretch>
            <a:fillRect/>
          </a:stretch>
        </p:blipFill>
        <p:spPr>
          <a:xfrm>
            <a:off x="6630120" y="3472920"/>
            <a:ext cx="4511160" cy="3004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19080" y="0"/>
            <a:ext cx="160056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代码实现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196" name="图片 4"/>
          <p:cNvPicPr/>
          <p:nvPr/>
        </p:nvPicPr>
        <p:blipFill>
          <a:blip r:embed="rId1"/>
          <a:stretch>
            <a:fillRect/>
          </a:stretch>
        </p:blipFill>
        <p:spPr>
          <a:xfrm>
            <a:off x="572760" y="1200240"/>
            <a:ext cx="5152680" cy="3067200"/>
          </a:xfrm>
          <a:prstGeom prst="rect">
            <a:avLst/>
          </a:prstGeom>
          <a:ln>
            <a:noFill/>
          </a:ln>
        </p:spPr>
      </p:pic>
      <p:sp>
        <p:nvSpPr>
          <p:cNvPr id="197" name="CustomShape 2"/>
          <p:cNvSpPr/>
          <p:nvPr/>
        </p:nvSpPr>
        <p:spPr>
          <a:xfrm>
            <a:off x="572760" y="669960"/>
            <a:ext cx="1753560" cy="302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game表按索引查询</a:t>
            </a:r>
            <a:endParaRPr lang="en-US" sz="1400" b="0" strike="noStrike" spc="-1">
              <a:latin typeface="Arial"/>
            </a:endParaRPr>
          </a:p>
        </p:txBody>
      </p:sp>
      <p:pic>
        <p:nvPicPr>
          <p:cNvPr id="198" name="图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5914440" y="2201040"/>
            <a:ext cx="5630040" cy="3772800"/>
          </a:xfrm>
          <a:prstGeom prst="rect">
            <a:avLst/>
          </a:prstGeom>
          <a:ln>
            <a:noFill/>
          </a:ln>
        </p:spPr>
      </p:pic>
      <p:sp>
        <p:nvSpPr>
          <p:cNvPr id="199" name="CustomShape 3"/>
          <p:cNvSpPr/>
          <p:nvPr/>
        </p:nvSpPr>
        <p:spPr>
          <a:xfrm>
            <a:off x="5885640" y="1671480"/>
            <a:ext cx="2376360" cy="302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user表和game表联表查询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19080" y="0"/>
            <a:ext cx="160056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代码实现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01" name="CustomShape 2"/>
          <p:cNvSpPr/>
          <p:nvPr/>
        </p:nvSpPr>
        <p:spPr>
          <a:xfrm>
            <a:off x="671760" y="1645920"/>
            <a:ext cx="10523880" cy="1184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LODB_guess-game-d-000000000048500001 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LODB_guess-game-m-gameid-0x7b242f09e64d8af06f04ae413afc65a5ef0551e5ad5122ef98583e07a2487474-000000000048500001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LODB_guess-game-m-status-11-000000000048500001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LODB_guess-game-m-admin-14KEKbYtKKQm4wMthSK9J4La4nAiidGozt-000000000048500001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LODB_guess-game-m-admin_status-14KEKbYtKKQm4wMthSK9J4La4nAiidGozt:11-000000000048500001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LODB_guess-game-m-category_status-football:11-000000000048500001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02" name="CustomShape 3"/>
          <p:cNvSpPr/>
          <p:nvPr/>
        </p:nvSpPr>
        <p:spPr>
          <a:xfrm>
            <a:off x="671760" y="3429360"/>
            <a:ext cx="9551520" cy="6372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LODB_guess-user-d-000000000048800001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LODB_guess-user-m-addr-1M3BKgh9hAzY5xcEmCCtAkainjCtrbqU3k-000000000048800001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LODB_guess-user-m-startindex-000000000048500001-000000000048800001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03" name="CustomShape 4"/>
          <p:cNvSpPr/>
          <p:nvPr/>
        </p:nvSpPr>
        <p:spPr>
          <a:xfrm>
            <a:off x="671760" y="4810320"/>
            <a:ext cx="1136736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LODB_guess-user#game-d-000000000048800001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LODB_guess-user#game-m-addr#status-"1M3BKgh9hAzY5xcEmCCtAkainjCtrbqU3k_x005F_x005F_x005F_x005F_x0012__x005F_x005F_x005F_x005F_x0002_12-000000000048800001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04" name="CustomShape 5"/>
          <p:cNvSpPr/>
          <p:nvPr/>
        </p:nvSpPr>
        <p:spPr>
          <a:xfrm>
            <a:off x="672480" y="823680"/>
            <a:ext cx="47523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最终存储的主键构成样例如下，方便大家理解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05" name="CustomShape 6"/>
          <p:cNvSpPr/>
          <p:nvPr/>
        </p:nvSpPr>
        <p:spPr>
          <a:xfrm>
            <a:off x="673200" y="1277640"/>
            <a:ext cx="10566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game表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06" name="CustomShape 7"/>
          <p:cNvSpPr/>
          <p:nvPr/>
        </p:nvSpPr>
        <p:spPr>
          <a:xfrm>
            <a:off x="665280" y="3097080"/>
            <a:ext cx="9223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user表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07" name="CustomShape 8"/>
          <p:cNvSpPr/>
          <p:nvPr/>
        </p:nvSpPr>
        <p:spPr>
          <a:xfrm>
            <a:off x="652680" y="4370400"/>
            <a:ext cx="21006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user#game关联表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753840" y="1032480"/>
            <a:ext cx="10352520" cy="2558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专利《一种在KV数据库中实现轻量级关系型数据库的方法》（作者：王志文）中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1. 提出了一种 kv 数据库 和 表格 对应的一种实现方案,分为数据区和索引区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2. 提出了一种自动维护关联表的方法,实现联合查找。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这个方案对所有kv 数据库都非常适用,可以大大简化kv数据的手工构造kv的工作量,手工构造的kv 不但容易出错,而且很有可能没有这个系统自动构造的性能好。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该方案暂时用33Table代称。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19080" y="0"/>
            <a:ext cx="160056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方案优势</a:t>
            </a:r>
            <a:endParaRPr lang="en-US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31080" y="1166400"/>
            <a:ext cx="10668240" cy="28328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1.支持33Table的KVDB需要支持如下接口：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Get(key)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Set(key,Value)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List(prefix, key, count, direction)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简单的说,就是从数据库里面读一个数据,或者写一个数据,或者做列表查询的功能。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列表查询只需要支持,seek 到某个key,然后从这个key 开始向前查询count 条,向后查询 count 条。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目前大部分数据库,比如 leveldb, rocksdb, badger 等关系型数据库都可以很方便的支持这三个操作。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19080" y="0"/>
            <a:ext cx="160056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概念介绍</a:t>
            </a:r>
            <a:endParaRPr lang="en-US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631080" y="1166400"/>
            <a:ext cx="10668240" cy="1461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2.表的概念: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关系型数据表 和 电子表格 execel 非常类似,分为行和列,每列都保存了相同类型的数据。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每行数据都有多个列的数据。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比如下面的一个用户表(user):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19080" y="0"/>
            <a:ext cx="160056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概念介绍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121" name="图片 5"/>
          <p:cNvPicPr/>
          <p:nvPr/>
        </p:nvPicPr>
        <p:blipFill>
          <a:blip r:embed="rId1"/>
          <a:stretch>
            <a:fillRect/>
          </a:stretch>
        </p:blipFill>
        <p:spPr>
          <a:xfrm>
            <a:off x="2818800" y="2879640"/>
            <a:ext cx="5761080" cy="1599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631080" y="1166400"/>
            <a:ext cx="10668240" cy="912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3.表联查的概念: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比如除了用户表，还有一张游戏表 (game)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23" name="CustomShape 2"/>
          <p:cNvSpPr/>
          <p:nvPr/>
        </p:nvSpPr>
        <p:spPr>
          <a:xfrm>
            <a:off x="19080" y="0"/>
            <a:ext cx="160056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概念介绍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124" name="CustomShape 3"/>
          <p:cNvSpPr/>
          <p:nvPr/>
        </p:nvSpPr>
        <p:spPr>
          <a:xfrm>
            <a:off x="740520" y="4293720"/>
            <a:ext cx="9990000" cy="1735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game 表 表示用户参与了哪些游戏。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现在比如有一个查询需求,要查询 游戏1 中,玩家的姓名,那么我们就需要从表格game 中找到所有 玩游戏1 的 userid ,然后在表格user 中根据userid找到 对应的 user.name。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这就是表联查。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25" name="图片 4"/>
          <p:cNvPicPr/>
          <p:nvPr/>
        </p:nvPicPr>
        <p:blipFill>
          <a:blip r:embed="rId1"/>
          <a:stretch>
            <a:fillRect/>
          </a:stretch>
        </p:blipFill>
        <p:spPr>
          <a:xfrm>
            <a:off x="3079800" y="2306160"/>
            <a:ext cx="5770440" cy="941760"/>
          </a:xfrm>
          <a:prstGeom prst="rect">
            <a:avLst/>
          </a:prstGeom>
          <a:ln>
            <a:noFill/>
          </a:ln>
        </p:spPr>
      </p:pic>
      <p:pic>
        <p:nvPicPr>
          <p:cNvPr id="126" name="图片 6"/>
          <p:cNvPicPr/>
          <p:nvPr/>
        </p:nvPicPr>
        <p:blipFill>
          <a:blip r:embed="rId2"/>
          <a:stretch>
            <a:fillRect/>
          </a:stretch>
        </p:blipFill>
        <p:spPr>
          <a:xfrm>
            <a:off x="3079800" y="3249360"/>
            <a:ext cx="5751360" cy="656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649080" y="678960"/>
            <a:ext cx="106682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4.KVDB中的数字顺序 与 字母顺序 的处理: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28" name="CustomShape 2"/>
          <p:cNvSpPr/>
          <p:nvPr/>
        </p:nvSpPr>
        <p:spPr>
          <a:xfrm>
            <a:off x="19080" y="0"/>
            <a:ext cx="160056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概念介绍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129" name="CustomShape 3"/>
          <p:cNvSpPr/>
          <p:nvPr/>
        </p:nvSpPr>
        <p:spPr>
          <a:xfrm>
            <a:off x="903600" y="1323360"/>
            <a:ext cx="10158120" cy="47530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在kv数据库中,只有字母顺序没有数字顺序的概念,比如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 1 2 3 .. 9 10 ,这样的一串数字在 kv数据中的顺序 如下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 1 10 2 3 .. 9 ,为了解决这个问题,我们采用对数字进行补零的方法,对 int64 我们保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证每个数字的长度是20 位,不够位数的补上零。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对于上面的例子中,我们可以这样补：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00000000000000000001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00000000000000000002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00000000000000000003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00000000000000000004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00000000000000000005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00000000000000000006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00000000000000000007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00000000000000000008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00000000000000000009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00000000000000000010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00000000000000000011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这样可以保证字母顺序和数字顺序一致。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649080" y="558720"/>
            <a:ext cx="106682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5.单表设计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31" name="CustomShape 2"/>
          <p:cNvSpPr/>
          <p:nvPr/>
        </p:nvSpPr>
        <p:spPr>
          <a:xfrm>
            <a:off x="19080" y="0"/>
            <a:ext cx="160056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概念介绍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132" name="CustomShape 3"/>
          <p:cNvSpPr/>
          <p:nvPr/>
        </p:nvSpPr>
        <p:spPr>
          <a:xfrm>
            <a:off x="649080" y="1104120"/>
            <a:ext cx="5717880" cy="2279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表格如何映射为 kv 操作,我们做了如下处理: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首先,每个表格有一个 </a:t>
            </a:r>
            <a:r>
              <a:rPr lang="en-US" sz="1600" b="0" strike="noStrike" spc="-1">
                <a:solidFill>
                  <a:srgbClr val="FF0000"/>
                </a:solidFill>
                <a:latin typeface="Calibri"/>
                <a:ea typeface="DejaVu Sans" panose="020B0603030804020204"/>
              </a:rPr>
              <a:t>唯一索引</a:t>
            </a: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,比如 user.id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要做列表查询的数据也要建立一个 </a:t>
            </a:r>
            <a:r>
              <a:rPr lang="en-US" sz="1600" b="0" strike="noStrike" spc="-1">
                <a:solidFill>
                  <a:srgbClr val="FF0000"/>
                </a:solidFill>
                <a:latin typeface="Calibri"/>
                <a:ea typeface="DejaVu Sans" panose="020B0603030804020204"/>
              </a:rPr>
              <a:t>普通index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普通的索引 和 唯一索引的区别是 唯一索引必须是不能重复的 和表中的行一一对应。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如果没有唯一索引,那么我们用数字编码(类似关系数据库中自动生成的id)。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唯一索引 我们叫做 </a:t>
            </a:r>
            <a:r>
              <a:rPr lang="en-US" sz="1600" b="0" strike="noStrike" spc="-1">
                <a:solidFill>
                  <a:srgbClr val="FF0000"/>
                </a:solidFill>
                <a:latin typeface="Calibri"/>
                <a:ea typeface="DejaVu Sans" panose="020B0603030804020204"/>
              </a:rPr>
              <a:t>primary</a:t>
            </a: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，也就是一行表记录的唯一</a:t>
            </a:r>
            <a:r>
              <a:rPr lang="en-US" sz="1600" b="0" strike="noStrike" spc="-1">
                <a:solidFill>
                  <a:srgbClr val="FF0000"/>
                </a:solidFill>
                <a:latin typeface="Calibri"/>
                <a:ea typeface="DejaVu Sans" panose="020B0603030804020204"/>
              </a:rPr>
              <a:t>主键</a:t>
            </a: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。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133" name="CustomShape 4"/>
          <p:cNvSpPr/>
          <p:nvPr/>
        </p:nvSpPr>
        <p:spPr>
          <a:xfrm>
            <a:off x="649080" y="3927960"/>
            <a:ext cx="3883320" cy="5763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单表存储分成两个区: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FF0000"/>
                </a:solidFill>
                <a:latin typeface="Calibri"/>
                <a:ea typeface="DejaVu Sans" panose="020B0603030804020204"/>
              </a:rPr>
              <a:t>数据存储区</a:t>
            </a: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 和 </a:t>
            </a:r>
            <a:r>
              <a:rPr lang="en-US" sz="1600" b="0" strike="noStrike" spc="-1">
                <a:solidFill>
                  <a:srgbClr val="FF0000"/>
                </a:solidFill>
                <a:latin typeface="Calibri"/>
                <a:ea typeface="DejaVu Sans" panose="020B0603030804020204"/>
              </a:rPr>
              <a:t>索引存储区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134" name="CustomShape 5"/>
          <p:cNvSpPr/>
          <p:nvPr/>
        </p:nvSpPr>
        <p:spPr>
          <a:xfrm>
            <a:off x="6710760" y="1104120"/>
            <a:ext cx="4792680" cy="52002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数据存储区的key-&gt;value: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primaryKey1 -&gt; row1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primaryKey2 -&gt; row2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...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比如user表可以表示为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000...19个0...1 -&gt; (lucy, abc, 女)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000...19个0...2 -&gt; (...)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000...19个0...3 -&gt; (...)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000...19个0...4 -&gt; (...)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如果user 表中 name 是一个普通索引,那么它的索引存储结构如下: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name#lucy#primaryKey1-&gt;primaryKey1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其中,primaryKey1 = 000...19个0...1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...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key的构成是：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索引名称#索引的值#primary key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value的构成：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对应的primary key</a:t>
            </a:r>
            <a:endParaRPr lang="en-US" sz="1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638640" y="954360"/>
            <a:ext cx="106682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举个栗子：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19080" y="0"/>
            <a:ext cx="160056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概念介绍</a:t>
            </a:r>
            <a:endParaRPr lang="en-US" sz="2800" b="0" strike="noStrike" spc="-1">
              <a:latin typeface="Arial"/>
            </a:endParaRPr>
          </a:p>
        </p:txBody>
      </p:sp>
      <p:graphicFrame>
        <p:nvGraphicFramePr>
          <p:cNvPr id="137" name="Table 3"/>
          <p:cNvGraphicFramePr/>
          <p:nvPr/>
        </p:nvGraphicFramePr>
        <p:xfrm>
          <a:off x="2458080" y="1404720"/>
          <a:ext cx="6739560" cy="2811240"/>
        </p:xfrm>
        <a:graphic>
          <a:graphicData uri="http://schemas.openxmlformats.org/drawingml/2006/table">
            <a:tbl>
              <a:tblPr/>
              <a:tblGrid>
                <a:gridCol w="972720"/>
                <a:gridCol w="1134000"/>
                <a:gridCol w="751680"/>
                <a:gridCol w="749880"/>
                <a:gridCol w="1011960"/>
                <a:gridCol w="1157400"/>
                <a:gridCol w="961920"/>
              </a:tblGrid>
              <a:tr h="2991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游戏表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data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gameid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status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admin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category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admin:status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category:status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value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991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12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xx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football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统计信息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9916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下注信息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9916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前一状态信息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50652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每个下注用户的信息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9916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游戏配置信息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9916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等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38" name="Table 4"/>
          <p:cNvGraphicFramePr/>
          <p:nvPr/>
        </p:nvGraphicFramePr>
        <p:xfrm>
          <a:off x="2714040" y="2991960"/>
          <a:ext cx="3295440" cy="2018520"/>
        </p:xfrm>
        <a:graphic>
          <a:graphicData uri="http://schemas.openxmlformats.org/drawingml/2006/table">
            <a:tbl>
              <a:tblPr/>
              <a:tblGrid>
                <a:gridCol w="685800"/>
                <a:gridCol w="1238040"/>
                <a:gridCol w="685800"/>
                <a:gridCol w="685800"/>
              </a:tblGrid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FF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gameid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value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5B9BD5"/>
                    </a:solidFill>
                  </a:tcPr>
                </a:tc>
              </a:tr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status:primary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</a:tr>
              <a:tr h="254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admin:primary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</a:tr>
              <a:tr h="4179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category:primary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</a:tr>
              <a:tr h="4179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admin:status:primary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</a:tr>
              <a:tr h="4179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category:status:primary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D966"/>
                    </a:solidFill>
                  </a:tcPr>
                </a:tc>
              </a:tr>
            </a:tbl>
          </a:graphicData>
        </a:graphic>
      </p:graphicFrame>
      <p:sp>
        <p:nvSpPr>
          <p:cNvPr id="139" name="CustomShape 5"/>
          <p:cNvSpPr/>
          <p:nvPr/>
        </p:nvSpPr>
        <p:spPr>
          <a:xfrm>
            <a:off x="884520" y="2935440"/>
            <a:ext cx="1070640" cy="302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FF0000"/>
                </a:solidFill>
                <a:latin typeface="Calibri"/>
                <a:ea typeface="DejaVu Sans" panose="020B0603030804020204"/>
              </a:rPr>
              <a:t>数据存储区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40" name="CustomShape 6"/>
          <p:cNvSpPr/>
          <p:nvPr/>
        </p:nvSpPr>
        <p:spPr>
          <a:xfrm>
            <a:off x="864360" y="3733200"/>
            <a:ext cx="1070640" cy="302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FF0000"/>
                </a:solidFill>
                <a:latin typeface="Calibri"/>
                <a:ea typeface="DejaVu Sans" panose="020B0603030804020204"/>
              </a:rPr>
              <a:t>索引存储区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41" name="CustomShape 7"/>
          <p:cNvSpPr/>
          <p:nvPr/>
        </p:nvSpPr>
        <p:spPr>
          <a:xfrm>
            <a:off x="1956600" y="3089160"/>
            <a:ext cx="758880" cy="36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5597D3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2" name="CustomShape 8"/>
          <p:cNvSpPr/>
          <p:nvPr/>
        </p:nvSpPr>
        <p:spPr>
          <a:xfrm>
            <a:off x="1936080" y="3886920"/>
            <a:ext cx="776880" cy="29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9BB00"/>
            </a:solidFill>
            <a:round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/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649080" y="558720"/>
            <a:ext cx="106682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6.单表查询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44" name="CustomShape 2"/>
          <p:cNvSpPr/>
          <p:nvPr/>
        </p:nvSpPr>
        <p:spPr>
          <a:xfrm>
            <a:off x="19080" y="0"/>
            <a:ext cx="160056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概念介绍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145" name="CustomShape 3"/>
          <p:cNvSpPr/>
          <p:nvPr/>
        </p:nvSpPr>
        <p:spPr>
          <a:xfrm>
            <a:off x="970200" y="1232640"/>
            <a:ext cx="9858600" cy="34081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第一种情况:通过primaryKey1 来查询数据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直接用数据区的查询就可以了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第二种情况:通过index 来查询数据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1）.先查询索引存储区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比如要查询lucy的所有数据,那么先构造name#lucy ,然后列表查询所有prefix为name#lucy 的数据。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我们发现有一条记录: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name#lucy#primaryKey1-&gt; primaryKey1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说明：每个index 的key 都加上了 #primaryKey1 这样的原因是 KV数据库中的key必须唯一,name#lucy 可能会重复,名称重复的概率可能会很高,加上可唯一索引,这样就不会出现重复的key的情况。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2).查询数据存储区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 panose="020B0603030804020204"/>
              </a:rPr>
              <a:t>查询到 primaryKey1 后 我们再通过 data 区查询到 row 的数据,这样就可以查询 lucy到所有信息,也就是说,查询普通索引列表的时候,需要查询索引区 + 数据区。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4860</Words>
  <Application>WPS 演示</Application>
  <PresentationFormat/>
  <Paragraphs>549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35" baseType="lpstr">
      <vt:lpstr>Arial</vt:lpstr>
      <vt:lpstr>宋体</vt:lpstr>
      <vt:lpstr>Wingdings</vt:lpstr>
      <vt:lpstr>Arial</vt:lpstr>
      <vt:lpstr>Symbol</vt:lpstr>
      <vt:lpstr>Calibri</vt:lpstr>
      <vt:lpstr>DejaVu Sans</vt:lpstr>
      <vt:lpstr>宋体</vt:lpstr>
      <vt:lpstr>Noto Sans CJK SC</vt:lpstr>
      <vt:lpstr>DejaVu Sans</vt:lpstr>
      <vt:lpstr>宋体</vt:lpstr>
      <vt:lpstr>Droid Sans Fallback</vt:lpstr>
      <vt:lpstr>微软雅黑</vt:lpstr>
      <vt:lpstr>Arial Unicode MS</vt:lpstr>
      <vt:lpstr>OpenSymbol</vt:lpstr>
      <vt:lpstr>Gubbi</vt:lpstr>
      <vt:lpstr>Office Theme</vt:lpstr>
      <vt:lpstr>Office Theme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zzh</dc:creator>
  <cp:lastModifiedBy>zzh</cp:lastModifiedBy>
  <cp:revision>106</cp:revision>
  <dcterms:created xsi:type="dcterms:W3CDTF">2019-01-11T02:19:24Z</dcterms:created>
  <dcterms:modified xsi:type="dcterms:W3CDTF">2019-01-11T02:19:24Z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KSOProductBuildVer">
    <vt:lpwstr>2052-10.1.0.6757</vt:lpwstr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宽屏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16</vt:i4>
  </property>
</Properties>
</file>