
<file path=[Content_Types].xml><?xml version="1.0" encoding="utf-8"?>
<Types xmlns="http://schemas.openxmlformats.org/package/2006/content-types">
  <Default Extension="jpeg" ContentType="image/jpeg"/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0" r:id="rId3"/>
  </p:sldMasterIdLst>
  <p:sldIdLst>
    <p:sldId id="267" r:id="rId4"/>
    <p:sldId id="268" r:id="rId5"/>
    <p:sldId id="269" r:id="rId6"/>
    <p:sldId id="270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viewProps" Target="viewProps.xml"/><Relationship Id="rId8" Type="http://schemas.openxmlformats.org/officeDocument/2006/relationships/presProps" Target="presProps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4" Type="http://schemas.openxmlformats.org/officeDocument/2006/relationships/slide" Target="slides/slide1.xml"/><Relationship Id="rId3" Type="http://schemas.openxmlformats.org/officeDocument/2006/relationships/slideMaster" Target="slideMasters/slideMaster2.xml"/><Relationship Id="rId2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/Relationships>
</file>

<file path=ppt/media/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20.xml"/><Relationship Id="rId8" Type="http://schemas.openxmlformats.org/officeDocument/2006/relationships/slideLayout" Target="../slideLayouts/slideLayout19.xml"/><Relationship Id="rId7" Type="http://schemas.openxmlformats.org/officeDocument/2006/relationships/slideLayout" Target="../slideLayouts/slideLayout18.xml"/><Relationship Id="rId6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5.xml"/><Relationship Id="rId3" Type="http://schemas.openxmlformats.org/officeDocument/2006/relationships/slideLayout" Target="../slideLayouts/slideLayout14.xml"/><Relationship Id="rId2" Type="http://schemas.openxmlformats.org/officeDocument/2006/relationships/slideLayout" Target="../slideLayouts/slideLayout13.xml"/><Relationship Id="rId12" Type="http://schemas.openxmlformats.org/officeDocument/2006/relationships/theme" Target="../theme/theme2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8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4AA4F2-A724-4C07-B322-48DDC6E6002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714212-F519-4B34-9F6F-12CBC5F2601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8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3.emf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图片 4"/>
          <p:cNvPicPr>
            <a:picLocks noChangeAspect="1"/>
          </p:cNvPicPr>
          <p:nvPr/>
        </p:nvPicPr>
        <p:blipFill>
          <a:blip r:embed="rId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665929" y="1144489"/>
            <a:ext cx="2657053" cy="4723650"/>
          </a:xfrm>
          <a:prstGeom prst="rect">
            <a:avLst/>
          </a:prstGeom>
        </p:spPr>
      </p:pic>
      <p:sp>
        <p:nvSpPr>
          <p:cNvPr id="6" name="文本框 5"/>
          <p:cNvSpPr txBox="1"/>
          <p:nvPr/>
        </p:nvSpPr>
        <p:spPr>
          <a:xfrm>
            <a:off x="0" y="0"/>
            <a:ext cx="13388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区块链竞猜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3224125" y="1463258"/>
            <a:ext cx="4953740" cy="4262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竞猜游戏合约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6943868" y="2441402"/>
            <a:ext cx="1233997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盈利资金池</a:t>
            </a:r>
            <a:endParaRPr lang="zh-CN" altLang="en-US" sz="1200" dirty="0"/>
          </a:p>
        </p:txBody>
      </p:sp>
      <p:sp>
        <p:nvSpPr>
          <p:cNvPr id="9" name="矩形 8"/>
          <p:cNvSpPr/>
          <p:nvPr/>
        </p:nvSpPr>
        <p:spPr>
          <a:xfrm>
            <a:off x="936645" y="1463258"/>
            <a:ext cx="878890" cy="43056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运营</a:t>
            </a:r>
            <a:endParaRPr lang="zh-CN" altLang="en-US" dirty="0"/>
          </a:p>
        </p:txBody>
      </p:sp>
      <p:cxnSp>
        <p:nvCxnSpPr>
          <p:cNvPr id="10" name="直接箭头连接符 9"/>
          <p:cNvCxnSpPr>
            <a:stCxn id="9" idx="3"/>
            <a:endCxn id="7" idx="1"/>
          </p:cNvCxnSpPr>
          <p:nvPr/>
        </p:nvCxnSpPr>
        <p:spPr>
          <a:xfrm flipV="1">
            <a:off x="1815535" y="1676392"/>
            <a:ext cx="1408590" cy="215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文本框 10"/>
          <p:cNvSpPr txBox="1"/>
          <p:nvPr/>
        </p:nvSpPr>
        <p:spPr>
          <a:xfrm>
            <a:off x="2083095" y="1368613"/>
            <a:ext cx="90281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创建游戏</a:t>
            </a:r>
            <a:endParaRPr lang="zh-CN" altLang="en-US" sz="1400" dirty="0"/>
          </a:p>
        </p:txBody>
      </p:sp>
      <p:sp>
        <p:nvSpPr>
          <p:cNvPr id="22" name="矩形 21"/>
          <p:cNvSpPr/>
          <p:nvPr/>
        </p:nvSpPr>
        <p:spPr>
          <a:xfrm>
            <a:off x="3884040" y="2441402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单次游戏资金池</a:t>
            </a:r>
            <a:endParaRPr lang="zh-CN" altLang="en-US" sz="1200" dirty="0"/>
          </a:p>
        </p:txBody>
      </p:sp>
      <p:cxnSp>
        <p:nvCxnSpPr>
          <p:cNvPr id="23" name="直接箭头连接符 22"/>
          <p:cNvCxnSpPr>
            <a:endCxn id="22" idx="0"/>
          </p:cNvCxnSpPr>
          <p:nvPr/>
        </p:nvCxnSpPr>
        <p:spPr>
          <a:xfrm>
            <a:off x="4544683" y="1806790"/>
            <a:ext cx="0" cy="6346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接箭头连接符 23"/>
          <p:cNvCxnSpPr>
            <a:stCxn id="22" idx="3"/>
            <a:endCxn id="8" idx="1"/>
          </p:cNvCxnSpPr>
          <p:nvPr/>
        </p:nvCxnSpPr>
        <p:spPr>
          <a:xfrm>
            <a:off x="5205326" y="2626068"/>
            <a:ext cx="17385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文本框 24"/>
          <p:cNvSpPr txBox="1"/>
          <p:nvPr/>
        </p:nvSpPr>
        <p:spPr>
          <a:xfrm>
            <a:off x="5623191" y="2310375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固定比率抽成</a:t>
            </a:r>
            <a:endParaRPr lang="zh-CN" altLang="en-US" sz="1200" dirty="0"/>
          </a:p>
        </p:txBody>
      </p:sp>
      <p:sp>
        <p:nvSpPr>
          <p:cNvPr id="26" name="矩形 25"/>
          <p:cNvSpPr/>
          <p:nvPr/>
        </p:nvSpPr>
        <p:spPr>
          <a:xfrm>
            <a:off x="3884040" y="3257860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结果揭晓</a:t>
            </a:r>
            <a:endParaRPr lang="zh-CN" altLang="en-US" sz="1200" dirty="0"/>
          </a:p>
        </p:txBody>
      </p:sp>
      <p:sp>
        <p:nvSpPr>
          <p:cNvPr id="27" name="矩形 26"/>
          <p:cNvSpPr/>
          <p:nvPr/>
        </p:nvSpPr>
        <p:spPr>
          <a:xfrm>
            <a:off x="3884040" y="3974735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合约分成</a:t>
            </a:r>
            <a:endParaRPr lang="zh-CN" altLang="en-US" sz="1200" dirty="0"/>
          </a:p>
        </p:txBody>
      </p:sp>
      <p:sp>
        <p:nvSpPr>
          <p:cNvPr id="30" name="流程图: 接点 29"/>
          <p:cNvSpPr/>
          <p:nvPr/>
        </p:nvSpPr>
        <p:spPr>
          <a:xfrm>
            <a:off x="4321707" y="4795991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cxnSp>
        <p:nvCxnSpPr>
          <p:cNvPr id="31" name="直接箭头连接符 30"/>
          <p:cNvCxnSpPr>
            <a:stCxn id="27" idx="2"/>
            <a:endCxn id="30" idx="0"/>
          </p:cNvCxnSpPr>
          <p:nvPr/>
        </p:nvCxnSpPr>
        <p:spPr>
          <a:xfrm>
            <a:off x="4544683" y="4344067"/>
            <a:ext cx="5624" cy="45192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箭头连接符 31"/>
          <p:cNvCxnSpPr>
            <a:stCxn id="22" idx="2"/>
            <a:endCxn id="26" idx="0"/>
          </p:cNvCxnSpPr>
          <p:nvPr/>
        </p:nvCxnSpPr>
        <p:spPr>
          <a:xfrm>
            <a:off x="4544683" y="2810734"/>
            <a:ext cx="0" cy="447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接箭头连接符 32"/>
          <p:cNvCxnSpPr>
            <a:stCxn id="26" idx="2"/>
            <a:endCxn id="27" idx="0"/>
          </p:cNvCxnSpPr>
          <p:nvPr/>
        </p:nvCxnSpPr>
        <p:spPr>
          <a:xfrm>
            <a:off x="4544683" y="3627192"/>
            <a:ext cx="0" cy="3475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连接符: 肘形 35"/>
          <p:cNvCxnSpPr>
            <a:stCxn id="9" idx="2"/>
            <a:endCxn id="26" idx="1"/>
          </p:cNvCxnSpPr>
          <p:nvPr/>
        </p:nvCxnSpPr>
        <p:spPr>
          <a:xfrm rot="16200000" flipH="1">
            <a:off x="1855715" y="1414200"/>
            <a:ext cx="1548701" cy="2507950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文本框 36"/>
          <p:cNvSpPr txBox="1"/>
          <p:nvPr/>
        </p:nvSpPr>
        <p:spPr>
          <a:xfrm>
            <a:off x="4568740" y="4414611"/>
            <a:ext cx="40908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Yes</a:t>
            </a:r>
            <a:endParaRPr lang="zh-CN" altLang="en-US" sz="1200" dirty="0"/>
          </a:p>
        </p:txBody>
      </p:sp>
      <p:sp>
        <p:nvSpPr>
          <p:cNvPr id="46" name="文本框 45"/>
          <p:cNvSpPr txBox="1"/>
          <p:nvPr/>
        </p:nvSpPr>
        <p:spPr>
          <a:xfrm>
            <a:off x="5834206" y="3959840"/>
            <a:ext cx="19800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>
                <a:solidFill>
                  <a:srgbClr val="FF0000"/>
                </a:solidFill>
              </a:rPr>
              <a:t>按投注比例分配给赢家</a:t>
            </a:r>
            <a:endParaRPr lang="en-US" altLang="zh-CN" sz="1400" dirty="0">
              <a:solidFill>
                <a:srgbClr val="FF0000"/>
              </a:solidFill>
            </a:endParaRPr>
          </a:p>
        </p:txBody>
      </p:sp>
      <p:cxnSp>
        <p:nvCxnSpPr>
          <p:cNvPr id="47" name="直接箭头连接符 46"/>
          <p:cNvCxnSpPr/>
          <p:nvPr/>
        </p:nvCxnSpPr>
        <p:spPr>
          <a:xfrm flipH="1">
            <a:off x="5195829" y="4080721"/>
            <a:ext cx="670812" cy="104468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文本框 47"/>
          <p:cNvSpPr txBox="1"/>
          <p:nvPr/>
        </p:nvSpPr>
        <p:spPr>
          <a:xfrm>
            <a:off x="2083095" y="1722621"/>
            <a:ext cx="97013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游戏</a:t>
            </a:r>
            <a:r>
              <a:rPr lang="en-US" altLang="zh-CN" sz="1200" dirty="0"/>
              <a:t>id</a:t>
            </a:r>
            <a:r>
              <a:rPr lang="zh-CN" altLang="en-US" sz="1200" dirty="0"/>
              <a:t>：</a:t>
            </a:r>
            <a:r>
              <a:rPr lang="en-US" altLang="zh-CN" sz="1200" dirty="0"/>
              <a:t>xxx</a:t>
            </a:r>
            <a:endParaRPr lang="zh-CN" altLang="en-US" sz="1200" dirty="0"/>
          </a:p>
        </p:txBody>
      </p:sp>
      <p:sp>
        <p:nvSpPr>
          <p:cNvPr id="49" name="文本框 48"/>
          <p:cNvSpPr txBox="1"/>
          <p:nvPr/>
        </p:nvSpPr>
        <p:spPr>
          <a:xfrm>
            <a:off x="1236836" y="5286229"/>
            <a:ext cx="7071167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1.</a:t>
            </a:r>
            <a:r>
              <a:rPr lang="zh-CN" altLang="en-US" sz="1200" dirty="0"/>
              <a:t>竞猜内容及结果、投注信息、分成信息均上链，可查可溯。</a:t>
            </a:r>
            <a:endParaRPr lang="en-US" altLang="zh-CN" sz="1200" dirty="0"/>
          </a:p>
          <a:p>
            <a:r>
              <a:rPr lang="en-US" altLang="zh-CN" sz="1200" dirty="0"/>
              <a:t>2.</a:t>
            </a:r>
            <a:r>
              <a:rPr lang="zh-CN" altLang="en-US" sz="1200" dirty="0"/>
              <a:t>资金完全来源于参与的用户。</a:t>
            </a:r>
            <a:endParaRPr lang="en-US" altLang="zh-CN" sz="1200" dirty="0"/>
          </a:p>
          <a:p>
            <a:r>
              <a:rPr lang="en-US" altLang="zh-CN" sz="1200" dirty="0"/>
              <a:t>3.</a:t>
            </a:r>
            <a:r>
              <a:rPr lang="zh-CN" altLang="en-US" sz="1200" dirty="0"/>
              <a:t>平台固定抽成。</a:t>
            </a:r>
            <a:endParaRPr lang="en-US" altLang="zh-CN" sz="1200" dirty="0"/>
          </a:p>
          <a:p>
            <a:r>
              <a:rPr lang="en-US" altLang="zh-CN" sz="1200" dirty="0"/>
              <a:t>4.</a:t>
            </a:r>
            <a:r>
              <a:rPr lang="zh-CN" altLang="en-US" sz="1200" dirty="0"/>
              <a:t>平台运营很关键，需要设计一些有意思的话题，吸引人们持续参与。</a:t>
            </a:r>
            <a:endParaRPr lang="en-US" altLang="zh-CN" sz="1200" dirty="0"/>
          </a:p>
          <a:p>
            <a:r>
              <a:rPr lang="en-US" altLang="zh-CN" sz="1200" dirty="0"/>
              <a:t>5.</a:t>
            </a:r>
            <a:r>
              <a:rPr lang="zh-CN" altLang="en-US" sz="1200" dirty="0"/>
              <a:t>可以配套要做一些营销、推广等商业活动。</a:t>
            </a:r>
            <a:endParaRPr lang="en-US" altLang="zh-CN" sz="1200" dirty="0"/>
          </a:p>
          <a:p>
            <a:r>
              <a:rPr lang="en-US" altLang="zh-CN" sz="1200" dirty="0"/>
              <a:t>6.</a:t>
            </a:r>
            <a:r>
              <a:rPr lang="zh-CN" altLang="en-US" sz="1200" dirty="0"/>
              <a:t>用户可以使用</a:t>
            </a:r>
            <a:r>
              <a:rPr lang="en-US" altLang="zh-CN" sz="1200" dirty="0"/>
              <a:t>BTY</a:t>
            </a:r>
            <a:r>
              <a:rPr lang="zh-CN" altLang="en-US" sz="1200" dirty="0"/>
              <a:t>、稳定币、博彩币等参与不同的竞猜游戏。</a:t>
            </a:r>
            <a:endParaRPr lang="en-US" altLang="zh-CN" sz="1200" dirty="0"/>
          </a:p>
          <a:p>
            <a:r>
              <a:rPr lang="en-US" altLang="zh-CN" sz="1200" dirty="0"/>
              <a:t>7.</a:t>
            </a:r>
            <a:r>
              <a:rPr lang="zh-CN" altLang="en-US" sz="1200" dirty="0"/>
              <a:t>由于游戏模型比较简单，一个合约可以支持各种竞猜。</a:t>
            </a:r>
            <a:endParaRPr lang="en-US" altLang="zh-CN" sz="1200" dirty="0"/>
          </a:p>
          <a:p>
            <a:r>
              <a:rPr lang="en-US" altLang="zh-CN" sz="1200" dirty="0"/>
              <a:t>8.</a:t>
            </a:r>
            <a:r>
              <a:rPr lang="zh-CN" altLang="en-US" sz="1200" dirty="0"/>
              <a:t>为了优化性能和体验，也可以加入中心化的中间节点，缓存记录大家的投注信息，减少合约复杂度。</a:t>
            </a:r>
            <a:endParaRPr lang="en-US" altLang="zh-CN" sz="1200" dirty="0"/>
          </a:p>
        </p:txBody>
      </p:sp>
      <p:sp>
        <p:nvSpPr>
          <p:cNvPr id="50" name="文本框 49"/>
          <p:cNvSpPr txBox="1"/>
          <p:nvPr/>
        </p:nvSpPr>
        <p:spPr>
          <a:xfrm>
            <a:off x="999454" y="815676"/>
            <a:ext cx="673133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例如：竞猜</a:t>
            </a:r>
            <a:r>
              <a:rPr lang="en-US" altLang="zh-CN" sz="1200" dirty="0"/>
              <a:t>{topic:”2018</a:t>
            </a:r>
            <a:r>
              <a:rPr lang="zh-CN" altLang="en-US" sz="1200" dirty="0"/>
              <a:t>年</a:t>
            </a:r>
            <a:r>
              <a:rPr lang="en-US" altLang="zh-CN" sz="1200" dirty="0"/>
              <a:t>10</a:t>
            </a:r>
            <a:r>
              <a:rPr lang="zh-CN" altLang="en-US" sz="1200" dirty="0"/>
              <a:t>月</a:t>
            </a:r>
            <a:r>
              <a:rPr lang="en-US" altLang="zh-CN" sz="1200" dirty="0"/>
              <a:t>27</a:t>
            </a:r>
            <a:r>
              <a:rPr lang="zh-CN" altLang="en-US" sz="1200" dirty="0"/>
              <a:t>日上证</a:t>
            </a:r>
            <a:r>
              <a:rPr lang="en-US" altLang="zh-CN" sz="1200" dirty="0"/>
              <a:t>A</a:t>
            </a:r>
            <a:r>
              <a:rPr lang="zh-CN" altLang="en-US" sz="1200" dirty="0"/>
              <a:t>股收盘点数是否会高于</a:t>
            </a:r>
            <a:r>
              <a:rPr lang="en-US" altLang="zh-CN" sz="1200" dirty="0"/>
              <a:t>2600”</a:t>
            </a:r>
            <a:r>
              <a:rPr lang="zh-CN" altLang="en-US" sz="1200" dirty="0"/>
              <a:t>，选项：</a:t>
            </a:r>
            <a:r>
              <a:rPr lang="en-US" altLang="zh-CN" sz="1200" dirty="0"/>
              <a:t>{A</a:t>
            </a:r>
            <a:r>
              <a:rPr lang="zh-CN" altLang="en-US" sz="1200" dirty="0"/>
              <a:t>：会；</a:t>
            </a:r>
            <a:r>
              <a:rPr lang="en-US" altLang="zh-CN" sz="1200" dirty="0"/>
              <a:t>B</a:t>
            </a:r>
            <a:r>
              <a:rPr lang="zh-CN" altLang="en-US" sz="1200" dirty="0"/>
              <a:t>：不会</a:t>
            </a:r>
            <a:r>
              <a:rPr lang="en-US" altLang="zh-CN" sz="1200" dirty="0"/>
              <a:t>}}</a:t>
            </a:r>
            <a:endParaRPr lang="zh-CN" altLang="en-US" sz="1200" dirty="0"/>
          </a:p>
        </p:txBody>
      </p:sp>
      <p:sp>
        <p:nvSpPr>
          <p:cNvPr id="53" name="矩形 52"/>
          <p:cNvSpPr/>
          <p:nvPr/>
        </p:nvSpPr>
        <p:spPr>
          <a:xfrm>
            <a:off x="2457309" y="2199950"/>
            <a:ext cx="949918" cy="2741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玩家</a:t>
            </a:r>
            <a:r>
              <a:rPr lang="en-US" altLang="zh-CN" sz="1200" dirty="0"/>
              <a:t>1</a:t>
            </a:r>
            <a:endParaRPr lang="zh-CN" altLang="en-US" sz="1200" dirty="0"/>
          </a:p>
        </p:txBody>
      </p:sp>
      <p:sp>
        <p:nvSpPr>
          <p:cNvPr id="54" name="矩形 53"/>
          <p:cNvSpPr/>
          <p:nvPr/>
        </p:nvSpPr>
        <p:spPr>
          <a:xfrm>
            <a:off x="2456936" y="2636942"/>
            <a:ext cx="949918" cy="2741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玩家</a:t>
            </a:r>
            <a:r>
              <a:rPr lang="en-US" altLang="zh-CN" sz="1200" dirty="0"/>
              <a:t>N</a:t>
            </a:r>
            <a:endParaRPr lang="zh-CN" altLang="en-US" sz="1200" dirty="0"/>
          </a:p>
        </p:txBody>
      </p:sp>
      <p:sp>
        <p:nvSpPr>
          <p:cNvPr id="55" name="文本框 54"/>
          <p:cNvSpPr txBox="1"/>
          <p:nvPr/>
        </p:nvSpPr>
        <p:spPr>
          <a:xfrm>
            <a:off x="2758610" y="2370860"/>
            <a:ext cx="3465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…</a:t>
            </a:r>
            <a:endParaRPr lang="zh-CN" altLang="en-US" dirty="0"/>
          </a:p>
        </p:txBody>
      </p:sp>
      <p:cxnSp>
        <p:nvCxnSpPr>
          <p:cNvPr id="57" name="直接箭头连接符 56"/>
          <p:cNvCxnSpPr>
            <a:stCxn id="53" idx="3"/>
            <a:endCxn id="22" idx="1"/>
          </p:cNvCxnSpPr>
          <p:nvPr/>
        </p:nvCxnSpPr>
        <p:spPr>
          <a:xfrm>
            <a:off x="3407227" y="2337030"/>
            <a:ext cx="476813" cy="2890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>
            <a:stCxn id="54" idx="3"/>
            <a:endCxn id="22" idx="1"/>
          </p:cNvCxnSpPr>
          <p:nvPr/>
        </p:nvCxnSpPr>
        <p:spPr>
          <a:xfrm flipV="1">
            <a:off x="3406854" y="2626068"/>
            <a:ext cx="477186" cy="1479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文本框 59"/>
          <p:cNvSpPr txBox="1"/>
          <p:nvPr/>
        </p:nvSpPr>
        <p:spPr>
          <a:xfrm>
            <a:off x="3466175" y="2164403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投注</a:t>
            </a:r>
            <a:endParaRPr lang="zh-CN" altLang="en-US" sz="1200" dirty="0"/>
          </a:p>
        </p:txBody>
      </p:sp>
      <p:sp>
        <p:nvSpPr>
          <p:cNvPr id="62" name="文本框 61"/>
          <p:cNvSpPr txBox="1"/>
          <p:nvPr/>
        </p:nvSpPr>
        <p:spPr>
          <a:xfrm>
            <a:off x="1891468" y="3138182"/>
            <a:ext cx="144142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向合约提交结果</a:t>
            </a:r>
            <a:endParaRPr lang="zh-CN" altLang="en-US" sz="1400" dirty="0"/>
          </a:p>
        </p:txBody>
      </p:sp>
      <p:cxnSp>
        <p:nvCxnSpPr>
          <p:cNvPr id="65" name="直接箭头连接符 64"/>
          <p:cNvCxnSpPr>
            <a:stCxn id="11" idx="0"/>
          </p:cNvCxnSpPr>
          <p:nvPr/>
        </p:nvCxnSpPr>
        <p:spPr>
          <a:xfrm flipH="1" flipV="1">
            <a:off x="2534500" y="1137781"/>
            <a:ext cx="1" cy="230832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文本框 66"/>
          <p:cNvSpPr txBox="1"/>
          <p:nvPr/>
        </p:nvSpPr>
        <p:spPr>
          <a:xfrm>
            <a:off x="4641474" y="1995125"/>
            <a:ext cx="108234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>
                <a:solidFill>
                  <a:srgbClr val="FF0000"/>
                </a:solidFill>
              </a:rPr>
              <a:t>选项及金额</a:t>
            </a:r>
            <a:endParaRPr lang="en-US" altLang="zh-CN" sz="1400" dirty="0">
              <a:solidFill>
                <a:srgbClr val="FF0000"/>
              </a:solidFill>
            </a:endParaRPr>
          </a:p>
        </p:txBody>
      </p:sp>
      <p:cxnSp>
        <p:nvCxnSpPr>
          <p:cNvPr id="68" name="直接箭头连接符 67"/>
          <p:cNvCxnSpPr>
            <a:endCxn id="60" idx="3"/>
          </p:cNvCxnSpPr>
          <p:nvPr/>
        </p:nvCxnSpPr>
        <p:spPr>
          <a:xfrm flipH="1">
            <a:off x="3958618" y="2158930"/>
            <a:ext cx="767602" cy="143973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矩形 69"/>
          <p:cNvSpPr/>
          <p:nvPr/>
        </p:nvSpPr>
        <p:spPr>
          <a:xfrm>
            <a:off x="8910370" y="532286"/>
            <a:ext cx="2159566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400" dirty="0"/>
              <a:t>公信宝平台中的预测市场</a:t>
            </a:r>
            <a:endParaRPr lang="zh-CN" altLang="en-US" sz="1400" dirty="0"/>
          </a:p>
        </p:txBody>
      </p:sp>
      <p:cxnSp>
        <p:nvCxnSpPr>
          <p:cNvPr id="71" name="直接箭头连接符 70"/>
          <p:cNvCxnSpPr>
            <a:stCxn id="70" idx="2"/>
            <a:endCxn id="5" idx="0"/>
          </p:cNvCxnSpPr>
          <p:nvPr/>
        </p:nvCxnSpPr>
        <p:spPr>
          <a:xfrm>
            <a:off x="9990153" y="840063"/>
            <a:ext cx="4303" cy="304426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图片 3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1438604" y="794118"/>
            <a:ext cx="5238095" cy="5409524"/>
          </a:xfrm>
          <a:prstGeom prst="rect">
            <a:avLst/>
          </a:prstGeom>
        </p:spPr>
      </p:pic>
      <p:sp>
        <p:nvSpPr>
          <p:cNvPr id="5" name="文本框 4"/>
          <p:cNvSpPr txBox="1"/>
          <p:nvPr/>
        </p:nvSpPr>
        <p:spPr>
          <a:xfrm>
            <a:off x="6676699" y="4285482"/>
            <a:ext cx="431533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200" dirty="0"/>
              <a:t>1.</a:t>
            </a:r>
            <a:r>
              <a:rPr lang="zh-CN" altLang="en-US" sz="1200" dirty="0"/>
              <a:t>将每局竞猜的内容上链</a:t>
            </a:r>
            <a:endParaRPr lang="en-US" altLang="zh-CN" sz="1200" dirty="0"/>
          </a:p>
          <a:p>
            <a:r>
              <a:rPr lang="en-US" altLang="zh-CN" sz="1200" dirty="0"/>
              <a:t>2.</a:t>
            </a:r>
            <a:r>
              <a:rPr lang="zh-CN" altLang="en-US" sz="1200" dirty="0"/>
              <a:t>将用户的投注信息上链</a:t>
            </a:r>
            <a:endParaRPr lang="en-US" altLang="zh-CN" sz="1200" dirty="0"/>
          </a:p>
          <a:p>
            <a:r>
              <a:rPr lang="en-US" altLang="zh-CN" sz="1200" dirty="0"/>
              <a:t>3.</a:t>
            </a:r>
            <a:r>
              <a:rPr lang="zh-CN" altLang="en-US" sz="1200" dirty="0"/>
              <a:t>将用户的获奖信息上链</a:t>
            </a:r>
            <a:endParaRPr lang="en-US" altLang="zh-CN" sz="1200" dirty="0"/>
          </a:p>
          <a:p>
            <a:r>
              <a:rPr lang="en-US" altLang="zh-CN" sz="1200" dirty="0"/>
              <a:t>4.</a:t>
            </a:r>
            <a:r>
              <a:rPr lang="zh-CN" altLang="en-US" sz="1200" dirty="0"/>
              <a:t>结果揭晓时集中转账到合约</a:t>
            </a:r>
            <a:endParaRPr lang="en-US" altLang="zh-CN" sz="1200" dirty="0"/>
          </a:p>
          <a:p>
            <a:r>
              <a:rPr lang="en-US" altLang="zh-CN" sz="1200" dirty="0"/>
              <a:t>5.</a:t>
            </a:r>
            <a:r>
              <a:rPr lang="zh-CN" altLang="en-US" sz="1200" dirty="0"/>
              <a:t>结果揭晓后，对从合约转出的抽税后的奖励金对中奖用户进行分配，并转入用户账户</a:t>
            </a:r>
            <a:endParaRPr lang="en-US" altLang="zh-CN" sz="1200" dirty="0"/>
          </a:p>
          <a:p>
            <a:r>
              <a:rPr lang="en-US" altLang="zh-CN" sz="1200" dirty="0"/>
              <a:t>6.</a:t>
            </a:r>
            <a:r>
              <a:rPr lang="zh-CN" altLang="en-US" sz="1200" dirty="0"/>
              <a:t>用户从竞猜网站和区块链上查到的投注及获奖信息是一致的。</a:t>
            </a:r>
            <a:endParaRPr lang="en-US" altLang="zh-CN" sz="1200" dirty="0"/>
          </a:p>
        </p:txBody>
      </p:sp>
      <p:sp>
        <p:nvSpPr>
          <p:cNvPr id="6" name="文本框 5"/>
          <p:cNvSpPr txBox="1"/>
          <p:nvPr/>
        </p:nvSpPr>
        <p:spPr>
          <a:xfrm>
            <a:off x="0" y="0"/>
            <a:ext cx="64235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区块链竞猜流程时序</a:t>
            </a:r>
            <a:r>
              <a:rPr lang="en-US" altLang="zh-CN" dirty="0"/>
              <a:t>-</a:t>
            </a:r>
            <a:r>
              <a:rPr lang="zh-CN" altLang="en-US" dirty="0"/>
              <a:t>方案</a:t>
            </a:r>
            <a:r>
              <a:rPr lang="en-US" altLang="zh-CN" dirty="0"/>
              <a:t>1</a:t>
            </a:r>
            <a:r>
              <a:rPr lang="zh-CN" altLang="en-US" dirty="0"/>
              <a:t>：竞猜网站代用户集中投注到合约</a:t>
            </a:r>
            <a:endParaRPr lang="zh-CN" altLang="en-US" dirty="0"/>
          </a:p>
        </p:txBody>
      </p:sp>
      <p:sp>
        <p:nvSpPr>
          <p:cNvPr id="7" name="文本框 6"/>
          <p:cNvSpPr txBox="1"/>
          <p:nvPr/>
        </p:nvSpPr>
        <p:spPr>
          <a:xfrm>
            <a:off x="6844421" y="2572518"/>
            <a:ext cx="46730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>
                <a:solidFill>
                  <a:srgbClr val="FF0000"/>
                </a:solidFill>
              </a:rPr>
              <a:t>对单个用户的投注和结算放在竞猜网站服务端做集中处理</a:t>
            </a:r>
            <a:endParaRPr lang="en-US" altLang="zh-CN" sz="1400" dirty="0">
              <a:solidFill>
                <a:srgbClr val="FF0000"/>
              </a:solidFill>
            </a:endParaRPr>
          </a:p>
          <a:p>
            <a:r>
              <a:rPr lang="zh-CN" altLang="en-US" sz="1400" dirty="0">
                <a:solidFill>
                  <a:srgbClr val="FF0000"/>
                </a:solidFill>
              </a:rPr>
              <a:t>合约的负担比较轻</a:t>
            </a:r>
            <a:endParaRPr lang="zh-CN" altLang="en-US" sz="1400" dirty="0">
              <a:solidFill>
                <a:srgbClr val="FF0000"/>
              </a:solidFill>
            </a:endParaRPr>
          </a:p>
        </p:txBody>
      </p:sp>
      <p:cxnSp>
        <p:nvCxnSpPr>
          <p:cNvPr id="3" name="直接箭头连接符 2"/>
          <p:cNvCxnSpPr/>
          <p:nvPr/>
        </p:nvCxnSpPr>
        <p:spPr>
          <a:xfrm>
            <a:off x="4030462" y="4065972"/>
            <a:ext cx="108307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文本框 7"/>
          <p:cNvSpPr txBox="1"/>
          <p:nvPr/>
        </p:nvSpPr>
        <p:spPr>
          <a:xfrm>
            <a:off x="3614964" y="3950556"/>
            <a:ext cx="415498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900" dirty="0">
                <a:solidFill>
                  <a:schemeClr val="accent6"/>
                </a:solidFill>
              </a:rPr>
              <a:t>开奖</a:t>
            </a:r>
            <a:endParaRPr lang="zh-CN" altLang="en-US" sz="900" dirty="0">
              <a:solidFill>
                <a:schemeClr val="accent6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0" y="0"/>
            <a:ext cx="52693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区块链竞猜流程时序</a:t>
            </a:r>
            <a:r>
              <a:rPr lang="en-US" altLang="zh-CN" dirty="0"/>
              <a:t>-</a:t>
            </a:r>
            <a:r>
              <a:rPr lang="zh-CN" altLang="en-US" dirty="0"/>
              <a:t>方案</a:t>
            </a:r>
            <a:r>
              <a:rPr lang="en-US" altLang="zh-CN" dirty="0"/>
              <a:t>2</a:t>
            </a:r>
            <a:r>
              <a:rPr lang="zh-CN" altLang="en-US" dirty="0"/>
              <a:t>：用户直接投注到合约</a:t>
            </a:r>
            <a:endParaRPr lang="zh-CN" altLang="en-US" dirty="0"/>
          </a:p>
        </p:txBody>
      </p:sp>
      <p:sp>
        <p:nvSpPr>
          <p:cNvPr id="6" name="文本框 5"/>
          <p:cNvSpPr txBox="1"/>
          <p:nvPr/>
        </p:nvSpPr>
        <p:spPr>
          <a:xfrm>
            <a:off x="6595218" y="4330271"/>
            <a:ext cx="43153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200" dirty="0"/>
              <a:t>1.</a:t>
            </a:r>
            <a:r>
              <a:rPr lang="zh-CN" altLang="en-US" sz="1200" dirty="0"/>
              <a:t>将每局竞猜的内容上链</a:t>
            </a:r>
            <a:endParaRPr lang="en-US" altLang="zh-CN" sz="1200" dirty="0"/>
          </a:p>
          <a:p>
            <a:r>
              <a:rPr lang="en-US" altLang="zh-CN" sz="1200" dirty="0"/>
              <a:t>2.</a:t>
            </a:r>
            <a:r>
              <a:rPr lang="zh-CN" altLang="en-US" sz="1200" dirty="0"/>
              <a:t>将用户的投注信息上链</a:t>
            </a:r>
            <a:endParaRPr lang="en-US" altLang="zh-CN" sz="1200" dirty="0"/>
          </a:p>
          <a:p>
            <a:r>
              <a:rPr lang="en-US" altLang="zh-CN" sz="1200" dirty="0"/>
              <a:t>3.</a:t>
            </a:r>
            <a:r>
              <a:rPr lang="zh-CN" altLang="en-US" sz="1200" dirty="0"/>
              <a:t>将用户的获奖信息上链</a:t>
            </a:r>
            <a:endParaRPr lang="en-US" altLang="zh-CN" sz="1200" dirty="0"/>
          </a:p>
          <a:p>
            <a:r>
              <a:rPr lang="en-US" altLang="zh-CN" sz="1200" dirty="0"/>
              <a:t>4.</a:t>
            </a:r>
            <a:r>
              <a:rPr lang="zh-CN" altLang="en-US" sz="1200" dirty="0"/>
              <a:t>结果揭晓后，对从合约转出的抽税后的奖励金对中奖用户进行分配，并转入中奖用户账户</a:t>
            </a:r>
            <a:endParaRPr lang="en-US" altLang="zh-CN" sz="1200" dirty="0"/>
          </a:p>
          <a:p>
            <a:r>
              <a:rPr lang="en-US" altLang="zh-CN" sz="1200" dirty="0"/>
              <a:t>5.</a:t>
            </a:r>
            <a:r>
              <a:rPr lang="zh-CN" altLang="en-US" sz="1200" dirty="0"/>
              <a:t>用户从竞猜网站和区块链上查到的投注及获奖信息是一致的。</a:t>
            </a:r>
            <a:endParaRPr lang="en-US" altLang="zh-CN" sz="1200" dirty="0"/>
          </a:p>
        </p:txBody>
      </p:sp>
      <p:pic>
        <p:nvPicPr>
          <p:cNvPr id="7" name="图片 6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1427324" y="1327400"/>
            <a:ext cx="5167894" cy="4203200"/>
          </a:xfrm>
          <a:prstGeom prst="rect">
            <a:avLst/>
          </a:prstGeom>
        </p:spPr>
      </p:pic>
      <p:sp>
        <p:nvSpPr>
          <p:cNvPr id="8" name="文本框 7"/>
          <p:cNvSpPr txBox="1"/>
          <p:nvPr/>
        </p:nvSpPr>
        <p:spPr>
          <a:xfrm>
            <a:off x="7206559" y="2572518"/>
            <a:ext cx="377539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>
                <a:solidFill>
                  <a:srgbClr val="FF0000"/>
                </a:solidFill>
              </a:rPr>
              <a:t>对单个用户的投注和结算直接放在合约中处理</a:t>
            </a:r>
            <a:endParaRPr lang="en-US" altLang="zh-CN" sz="1400" dirty="0">
              <a:solidFill>
                <a:srgbClr val="FF0000"/>
              </a:solidFill>
            </a:endParaRPr>
          </a:p>
          <a:p>
            <a:r>
              <a:rPr lang="zh-CN" altLang="en-US" sz="1400" dirty="0">
                <a:solidFill>
                  <a:srgbClr val="FF0000"/>
                </a:solidFill>
              </a:rPr>
              <a:t>合约要处理的事情多一些</a:t>
            </a:r>
            <a:endParaRPr lang="zh-CN" altLang="en-US" sz="14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/>
        </p:nvSpPr>
        <p:spPr>
          <a:xfrm>
            <a:off x="3883660" y="1463040"/>
            <a:ext cx="1839595" cy="42608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dirty="0"/>
              <a:t>竞猜游戏合约</a:t>
            </a:r>
            <a:endParaRPr lang="zh-CN" altLang="en-US" sz="1400" dirty="0"/>
          </a:p>
        </p:txBody>
      </p:sp>
      <p:sp>
        <p:nvSpPr>
          <p:cNvPr id="9" name="矩形 8"/>
          <p:cNvSpPr/>
          <p:nvPr/>
        </p:nvSpPr>
        <p:spPr>
          <a:xfrm>
            <a:off x="902335" y="1463040"/>
            <a:ext cx="913130" cy="4305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dirty="0"/>
              <a:t>运营平台</a:t>
            </a:r>
            <a:endParaRPr lang="zh-CN" altLang="en-US" sz="1400" dirty="0"/>
          </a:p>
        </p:txBody>
      </p:sp>
      <p:cxnSp>
        <p:nvCxnSpPr>
          <p:cNvPr id="10" name="直接箭头连接符 9"/>
          <p:cNvCxnSpPr>
            <a:stCxn id="9" idx="3"/>
            <a:endCxn id="7" idx="1"/>
          </p:cNvCxnSpPr>
          <p:nvPr/>
        </p:nvCxnSpPr>
        <p:spPr>
          <a:xfrm flipV="1">
            <a:off x="1815535" y="1676637"/>
            <a:ext cx="2068195" cy="190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文本框 10"/>
          <p:cNvSpPr txBox="1"/>
          <p:nvPr/>
        </p:nvSpPr>
        <p:spPr>
          <a:xfrm>
            <a:off x="1851955" y="1250503"/>
            <a:ext cx="2417445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2.</a:t>
            </a:r>
            <a:r>
              <a:rPr lang="zh-CN" altLang="en-US" sz="1200" dirty="0"/>
              <a:t>创建竞猜游戏（记录</a:t>
            </a:r>
            <a:r>
              <a:rPr lang="en-US" altLang="zh-CN" sz="1200" dirty="0"/>
              <a:t>eventid</a:t>
            </a:r>
            <a:r>
              <a:rPr lang="zh-CN" altLang="en-US" sz="1200" dirty="0"/>
              <a:t>）</a:t>
            </a:r>
            <a:endParaRPr lang="zh-CN" altLang="en-US" sz="1200" dirty="0"/>
          </a:p>
        </p:txBody>
      </p:sp>
      <p:sp>
        <p:nvSpPr>
          <p:cNvPr id="22" name="矩形 21"/>
          <p:cNvSpPr/>
          <p:nvPr/>
        </p:nvSpPr>
        <p:spPr>
          <a:xfrm>
            <a:off x="3884040" y="2441402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200" dirty="0"/>
              <a:t>3.</a:t>
            </a:r>
            <a:r>
              <a:rPr lang="zh-CN" altLang="en-US" sz="1200" dirty="0"/>
              <a:t>投注</a:t>
            </a:r>
            <a:endParaRPr lang="zh-CN" altLang="en-US" sz="1200" dirty="0"/>
          </a:p>
        </p:txBody>
      </p:sp>
      <p:cxnSp>
        <p:nvCxnSpPr>
          <p:cNvPr id="23" name="直接箭头连接符 22"/>
          <p:cNvCxnSpPr>
            <a:endCxn id="22" idx="0"/>
          </p:cNvCxnSpPr>
          <p:nvPr/>
        </p:nvCxnSpPr>
        <p:spPr>
          <a:xfrm>
            <a:off x="4544683" y="1806790"/>
            <a:ext cx="0" cy="6346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矩形 25"/>
          <p:cNvSpPr/>
          <p:nvPr/>
        </p:nvSpPr>
        <p:spPr>
          <a:xfrm>
            <a:off x="3884040" y="3257860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200" dirty="0"/>
              <a:t>7.</a:t>
            </a:r>
            <a:r>
              <a:rPr lang="zh-CN" altLang="en-US" sz="1200" dirty="0"/>
              <a:t>结果揭晓</a:t>
            </a:r>
            <a:endParaRPr lang="zh-CN" altLang="en-US" sz="1200" dirty="0"/>
          </a:p>
        </p:txBody>
      </p:sp>
      <p:sp>
        <p:nvSpPr>
          <p:cNvPr id="27" name="矩形 26"/>
          <p:cNvSpPr/>
          <p:nvPr/>
        </p:nvSpPr>
        <p:spPr>
          <a:xfrm>
            <a:off x="3884040" y="3974735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200" dirty="0"/>
              <a:t>8.</a:t>
            </a:r>
            <a:r>
              <a:rPr lang="zh-CN" altLang="en-US" sz="1200" dirty="0"/>
              <a:t>合约分成</a:t>
            </a:r>
            <a:endParaRPr lang="zh-CN" altLang="en-US" sz="1200" dirty="0"/>
          </a:p>
        </p:txBody>
      </p:sp>
      <p:sp>
        <p:nvSpPr>
          <p:cNvPr id="30" name="流程图: 接点 29"/>
          <p:cNvSpPr/>
          <p:nvPr/>
        </p:nvSpPr>
        <p:spPr>
          <a:xfrm>
            <a:off x="4321707" y="4795991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cxnSp>
        <p:nvCxnSpPr>
          <p:cNvPr id="31" name="直接箭头连接符 30"/>
          <p:cNvCxnSpPr>
            <a:stCxn id="27" idx="2"/>
            <a:endCxn id="30" idx="0"/>
          </p:cNvCxnSpPr>
          <p:nvPr/>
        </p:nvCxnSpPr>
        <p:spPr>
          <a:xfrm>
            <a:off x="4544683" y="4344067"/>
            <a:ext cx="5624" cy="45192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箭头连接符 31"/>
          <p:cNvCxnSpPr>
            <a:stCxn id="22" idx="2"/>
            <a:endCxn id="26" idx="0"/>
          </p:cNvCxnSpPr>
          <p:nvPr/>
        </p:nvCxnSpPr>
        <p:spPr>
          <a:xfrm>
            <a:off x="4544683" y="2810734"/>
            <a:ext cx="0" cy="447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接箭头连接符 32"/>
          <p:cNvCxnSpPr>
            <a:stCxn id="26" idx="2"/>
            <a:endCxn id="27" idx="0"/>
          </p:cNvCxnSpPr>
          <p:nvPr/>
        </p:nvCxnSpPr>
        <p:spPr>
          <a:xfrm>
            <a:off x="4544683" y="3627192"/>
            <a:ext cx="0" cy="3475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连接符: 肘形 35"/>
          <p:cNvCxnSpPr>
            <a:stCxn id="9" idx="2"/>
            <a:endCxn id="26" idx="1"/>
          </p:cNvCxnSpPr>
          <p:nvPr/>
        </p:nvCxnSpPr>
        <p:spPr>
          <a:xfrm rot="5400000" flipV="1">
            <a:off x="1847215" y="1405255"/>
            <a:ext cx="1548765" cy="2525395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文本框 36"/>
          <p:cNvSpPr txBox="1"/>
          <p:nvPr/>
        </p:nvSpPr>
        <p:spPr>
          <a:xfrm>
            <a:off x="4568740" y="4414611"/>
            <a:ext cx="40908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Yes</a:t>
            </a:r>
            <a:endParaRPr lang="zh-CN" altLang="en-US" sz="1200" dirty="0"/>
          </a:p>
        </p:txBody>
      </p:sp>
      <p:sp>
        <p:nvSpPr>
          <p:cNvPr id="46" name="文本框 45"/>
          <p:cNvSpPr txBox="1"/>
          <p:nvPr/>
        </p:nvSpPr>
        <p:spPr>
          <a:xfrm>
            <a:off x="5834206" y="3935075"/>
            <a:ext cx="1859280" cy="4603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>
                <a:solidFill>
                  <a:srgbClr val="FF0000"/>
                </a:solidFill>
              </a:rPr>
              <a:t>按固定比例平台抽取佣金</a:t>
            </a:r>
            <a:endParaRPr lang="zh-CN" altLang="en-US" sz="1200" dirty="0">
              <a:solidFill>
                <a:srgbClr val="FF0000"/>
              </a:solidFill>
            </a:endParaRPr>
          </a:p>
          <a:p>
            <a:r>
              <a:rPr lang="zh-CN" altLang="en-US" sz="1200" dirty="0">
                <a:solidFill>
                  <a:srgbClr val="FF0000"/>
                </a:solidFill>
              </a:rPr>
              <a:t>按投注比例分配给赢家</a:t>
            </a:r>
            <a:endParaRPr lang="zh-CN" altLang="en-US" sz="1200" dirty="0">
              <a:solidFill>
                <a:srgbClr val="FF0000"/>
              </a:solidFill>
            </a:endParaRPr>
          </a:p>
        </p:txBody>
      </p:sp>
      <p:cxnSp>
        <p:nvCxnSpPr>
          <p:cNvPr id="47" name="直接箭头连接符 46"/>
          <p:cNvCxnSpPr/>
          <p:nvPr/>
        </p:nvCxnSpPr>
        <p:spPr>
          <a:xfrm flipH="1">
            <a:off x="5195829" y="4080721"/>
            <a:ext cx="670812" cy="104468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文本框 48"/>
          <p:cNvSpPr txBox="1"/>
          <p:nvPr/>
        </p:nvSpPr>
        <p:spPr>
          <a:xfrm>
            <a:off x="1236836" y="5344014"/>
            <a:ext cx="7071167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1.</a:t>
            </a:r>
            <a:r>
              <a:rPr lang="zh-CN" altLang="en-US" sz="1200" dirty="0"/>
              <a:t>竞猜内容及结果、投注信息、分成信息均上链，可查可溯。</a:t>
            </a:r>
            <a:endParaRPr lang="en-US" altLang="zh-CN" sz="1200" dirty="0"/>
          </a:p>
          <a:p>
            <a:r>
              <a:rPr lang="en-US" altLang="zh-CN" sz="1200" dirty="0"/>
              <a:t>2.</a:t>
            </a:r>
            <a:r>
              <a:rPr lang="zh-CN" altLang="en-US" sz="1200" dirty="0"/>
              <a:t>资金完全来源于参与的用户。</a:t>
            </a:r>
            <a:endParaRPr lang="en-US" altLang="zh-CN" sz="1200" dirty="0"/>
          </a:p>
          <a:p>
            <a:r>
              <a:rPr lang="en-US" altLang="zh-CN" sz="1200" dirty="0"/>
              <a:t>3.</a:t>
            </a:r>
            <a:r>
              <a:rPr lang="zh-CN" altLang="en-US" sz="1200" dirty="0"/>
              <a:t>平台固定抽成。</a:t>
            </a:r>
            <a:endParaRPr lang="en-US" altLang="zh-CN" sz="1200" dirty="0"/>
          </a:p>
          <a:p>
            <a:r>
              <a:rPr lang="en-US" altLang="zh-CN" sz="1200" dirty="0"/>
              <a:t>4.</a:t>
            </a:r>
            <a:r>
              <a:rPr lang="zh-CN" altLang="en-US" sz="1200" dirty="0"/>
              <a:t>平台运营很关键，需要设计一些有意思的话题，吸引人们持续参与。</a:t>
            </a:r>
            <a:endParaRPr lang="en-US" altLang="zh-CN" sz="1200" dirty="0"/>
          </a:p>
          <a:p>
            <a:r>
              <a:rPr lang="en-US" altLang="zh-CN" sz="1200" dirty="0"/>
              <a:t>5.</a:t>
            </a:r>
            <a:r>
              <a:rPr lang="zh-CN" altLang="en-US" sz="1200" dirty="0"/>
              <a:t>可以配套要做一些营销、推广等商业活动。</a:t>
            </a:r>
            <a:endParaRPr lang="en-US" altLang="zh-CN" sz="1200" dirty="0"/>
          </a:p>
          <a:p>
            <a:r>
              <a:rPr lang="en-US" altLang="zh-CN" sz="1200" dirty="0"/>
              <a:t>6.</a:t>
            </a:r>
            <a:r>
              <a:rPr lang="zh-CN" altLang="en-US" sz="1200" dirty="0"/>
              <a:t>用户可以使用</a:t>
            </a:r>
            <a:r>
              <a:rPr lang="en-US" altLang="zh-CN" sz="1200" dirty="0"/>
              <a:t>BTY</a:t>
            </a:r>
            <a:r>
              <a:rPr lang="zh-CN" altLang="en-US" sz="1200" dirty="0"/>
              <a:t>、稳定币、博彩币等参与不同的竞猜游戏。</a:t>
            </a:r>
            <a:endParaRPr lang="en-US" altLang="zh-CN" sz="1200" dirty="0"/>
          </a:p>
          <a:p>
            <a:r>
              <a:rPr lang="en-US" altLang="zh-CN" sz="1200" dirty="0"/>
              <a:t>7.</a:t>
            </a:r>
            <a:r>
              <a:rPr lang="zh-CN" altLang="en-US" sz="1200" dirty="0"/>
              <a:t>由于游戏模型比较简单，一个合约可以支持各种竞猜。</a:t>
            </a:r>
            <a:endParaRPr lang="en-US" altLang="zh-CN" sz="1200" dirty="0"/>
          </a:p>
          <a:p>
            <a:r>
              <a:rPr lang="en-US" altLang="zh-CN" sz="1200" dirty="0"/>
              <a:t>8.</a:t>
            </a:r>
            <a:r>
              <a:rPr lang="zh-CN" altLang="en-US" sz="1200" dirty="0"/>
              <a:t>为了优化性能和体验，也可以加入中心化的中间节点，缓存记录大家的投注信息，减少合约复杂度。</a:t>
            </a:r>
            <a:endParaRPr lang="en-US" altLang="zh-CN" sz="1200" dirty="0"/>
          </a:p>
        </p:txBody>
      </p:sp>
      <p:sp>
        <p:nvSpPr>
          <p:cNvPr id="50" name="文本框 49"/>
          <p:cNvSpPr txBox="1"/>
          <p:nvPr/>
        </p:nvSpPr>
        <p:spPr>
          <a:xfrm>
            <a:off x="1002665" y="150495"/>
            <a:ext cx="4862830" cy="8604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000" dirty="0"/>
              <a:t>         { </a:t>
            </a:r>
            <a:endParaRPr lang="en-US" altLang="zh-CN" sz="1000" dirty="0"/>
          </a:p>
          <a:p>
            <a:r>
              <a:rPr lang="en-US" altLang="zh-CN" sz="1000" dirty="0"/>
              <a:t>             “eventid” : “0xac8f3dc36eb9b6148ea3593cbb766ce3bd4”</a:t>
            </a:r>
            <a:endParaRPr lang="en-US" altLang="zh-CN" sz="1000" dirty="0"/>
          </a:p>
          <a:p>
            <a:r>
              <a:rPr lang="en-US" altLang="zh-CN" sz="1000" dirty="0"/>
              <a:t>             “topic” : ”2018</a:t>
            </a:r>
            <a:r>
              <a:rPr lang="zh-CN" altLang="en-US" sz="1000" dirty="0"/>
              <a:t>年</a:t>
            </a:r>
            <a:r>
              <a:rPr lang="en-US" altLang="zh-CN" sz="1000" dirty="0"/>
              <a:t>10</a:t>
            </a:r>
            <a:r>
              <a:rPr lang="zh-CN" altLang="en-US" sz="1000" dirty="0"/>
              <a:t>月</a:t>
            </a:r>
            <a:r>
              <a:rPr lang="en-US" altLang="zh-CN" sz="1000" dirty="0"/>
              <a:t>27</a:t>
            </a:r>
            <a:r>
              <a:rPr lang="zh-CN" altLang="en-US" sz="1000" dirty="0"/>
              <a:t>日上证</a:t>
            </a:r>
            <a:r>
              <a:rPr lang="en-US" altLang="zh-CN" sz="1000" dirty="0"/>
              <a:t>A</a:t>
            </a:r>
            <a:r>
              <a:rPr lang="zh-CN" altLang="en-US" sz="1000" dirty="0"/>
              <a:t>股收盘点数是否会高于</a:t>
            </a:r>
            <a:r>
              <a:rPr lang="en-US" altLang="zh-CN" sz="1000" dirty="0"/>
              <a:t>2600”</a:t>
            </a:r>
            <a:r>
              <a:rPr lang="zh-CN" altLang="en-US" sz="1000" dirty="0"/>
              <a:t>，</a:t>
            </a:r>
            <a:endParaRPr lang="zh-CN" altLang="en-US" sz="1000" dirty="0"/>
          </a:p>
          <a:p>
            <a:r>
              <a:rPr lang="zh-CN" altLang="en-US" sz="1000" dirty="0"/>
              <a:t>             </a:t>
            </a:r>
            <a:r>
              <a:rPr lang="en-US" altLang="zh-CN" sz="1000" dirty="0"/>
              <a:t>“</a:t>
            </a:r>
            <a:r>
              <a:rPr lang="zh-CN" altLang="en-US" sz="1000" dirty="0"/>
              <a:t>结果类型</a:t>
            </a:r>
            <a:r>
              <a:rPr lang="en-US" altLang="zh-CN" sz="1000" dirty="0"/>
              <a:t>”</a:t>
            </a:r>
            <a:r>
              <a:rPr lang="zh-CN" altLang="en-US" sz="1000" dirty="0"/>
              <a:t>：是</a:t>
            </a:r>
            <a:r>
              <a:rPr lang="en-US" altLang="zh-CN" sz="1000" dirty="0"/>
              <a:t>/</a:t>
            </a:r>
            <a:r>
              <a:rPr lang="zh-CN" altLang="en-US" sz="1000" dirty="0">
                <a:ea typeface="宋体" charset="0"/>
              </a:rPr>
              <a:t>否</a:t>
            </a:r>
            <a:endParaRPr lang="en-US" altLang="zh-CN" sz="1000" dirty="0"/>
          </a:p>
          <a:p>
            <a:r>
              <a:rPr lang="en-US" altLang="zh-CN" sz="1000" dirty="0"/>
              <a:t>         }</a:t>
            </a:r>
            <a:endParaRPr lang="en-US" altLang="zh-CN" sz="1000" dirty="0"/>
          </a:p>
        </p:txBody>
      </p:sp>
      <p:sp>
        <p:nvSpPr>
          <p:cNvPr id="53" name="矩形 52"/>
          <p:cNvSpPr/>
          <p:nvPr/>
        </p:nvSpPr>
        <p:spPr>
          <a:xfrm>
            <a:off x="2457309" y="2199950"/>
            <a:ext cx="949918" cy="2741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玩家</a:t>
            </a:r>
            <a:r>
              <a:rPr lang="en-US" altLang="zh-CN" sz="1200" dirty="0"/>
              <a:t>1</a:t>
            </a:r>
            <a:endParaRPr lang="zh-CN" altLang="en-US" sz="1200" dirty="0"/>
          </a:p>
        </p:txBody>
      </p:sp>
      <p:sp>
        <p:nvSpPr>
          <p:cNvPr id="54" name="矩形 53"/>
          <p:cNvSpPr/>
          <p:nvPr/>
        </p:nvSpPr>
        <p:spPr>
          <a:xfrm>
            <a:off x="2457571" y="2626147"/>
            <a:ext cx="949918" cy="2741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玩家</a:t>
            </a:r>
            <a:r>
              <a:rPr lang="en-US" altLang="zh-CN" sz="1200" dirty="0"/>
              <a:t>N</a:t>
            </a:r>
            <a:endParaRPr lang="zh-CN" altLang="en-US" sz="1200" dirty="0"/>
          </a:p>
        </p:txBody>
      </p:sp>
      <p:sp>
        <p:nvSpPr>
          <p:cNvPr id="55" name="文本框 54"/>
          <p:cNvSpPr txBox="1"/>
          <p:nvPr/>
        </p:nvSpPr>
        <p:spPr>
          <a:xfrm>
            <a:off x="2725590" y="2313075"/>
            <a:ext cx="3465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…</a:t>
            </a:r>
            <a:endParaRPr lang="zh-CN" altLang="en-US" dirty="0"/>
          </a:p>
        </p:txBody>
      </p:sp>
      <p:cxnSp>
        <p:nvCxnSpPr>
          <p:cNvPr id="57" name="直接箭头连接符 56"/>
          <p:cNvCxnSpPr>
            <a:stCxn id="53" idx="3"/>
            <a:endCxn id="22" idx="1"/>
          </p:cNvCxnSpPr>
          <p:nvPr/>
        </p:nvCxnSpPr>
        <p:spPr>
          <a:xfrm>
            <a:off x="3407227" y="2337030"/>
            <a:ext cx="476813" cy="2890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>
            <a:stCxn id="54" idx="3"/>
            <a:endCxn id="22" idx="1"/>
          </p:cNvCxnSpPr>
          <p:nvPr/>
        </p:nvCxnSpPr>
        <p:spPr>
          <a:xfrm flipV="1">
            <a:off x="3407489" y="2626067"/>
            <a:ext cx="476885" cy="1371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文本框 61"/>
          <p:cNvSpPr txBox="1"/>
          <p:nvPr/>
        </p:nvSpPr>
        <p:spPr>
          <a:xfrm>
            <a:off x="1891468" y="3138182"/>
            <a:ext cx="123444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5.</a:t>
            </a:r>
            <a:r>
              <a:rPr lang="zh-CN" altLang="en-US" sz="1200" dirty="0"/>
              <a:t>触发合约开奖</a:t>
            </a:r>
            <a:endParaRPr lang="zh-CN" altLang="en-US" sz="1200" dirty="0"/>
          </a:p>
        </p:txBody>
      </p:sp>
      <p:cxnSp>
        <p:nvCxnSpPr>
          <p:cNvPr id="65" name="直接箭头连接符 64"/>
          <p:cNvCxnSpPr>
            <a:stCxn id="11" idx="0"/>
          </p:cNvCxnSpPr>
          <p:nvPr/>
        </p:nvCxnSpPr>
        <p:spPr>
          <a:xfrm flipV="1">
            <a:off x="3060700" y="816610"/>
            <a:ext cx="0" cy="433705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文本框 66"/>
          <p:cNvSpPr txBox="1"/>
          <p:nvPr/>
        </p:nvSpPr>
        <p:spPr>
          <a:xfrm>
            <a:off x="5486024" y="2174195"/>
            <a:ext cx="94488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>
                <a:solidFill>
                  <a:srgbClr val="FF0000"/>
                </a:solidFill>
              </a:rPr>
              <a:t>选项及金额</a:t>
            </a:r>
            <a:endParaRPr lang="zh-CN" altLang="en-US" sz="1200" dirty="0">
              <a:solidFill>
                <a:srgbClr val="FF0000"/>
              </a:solidFill>
            </a:endParaRPr>
          </a:p>
        </p:txBody>
      </p:sp>
      <p:cxnSp>
        <p:nvCxnSpPr>
          <p:cNvPr id="68" name="直接箭头连接符 67"/>
          <p:cNvCxnSpPr>
            <a:endCxn id="22" idx="3"/>
          </p:cNvCxnSpPr>
          <p:nvPr/>
        </p:nvCxnSpPr>
        <p:spPr>
          <a:xfrm flipH="1">
            <a:off x="5205730" y="2313305"/>
            <a:ext cx="340995" cy="313055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矩形 1"/>
          <p:cNvSpPr/>
          <p:nvPr/>
        </p:nvSpPr>
        <p:spPr>
          <a:xfrm>
            <a:off x="8490585" y="245110"/>
            <a:ext cx="1793240" cy="42608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dirty="0"/>
              <a:t>预言机合约</a:t>
            </a:r>
            <a:endParaRPr lang="zh-CN" altLang="en-US" dirty="0"/>
          </a:p>
        </p:txBody>
      </p:sp>
      <p:sp>
        <p:nvSpPr>
          <p:cNvPr id="3" name="文本框 2"/>
          <p:cNvSpPr txBox="1"/>
          <p:nvPr/>
        </p:nvSpPr>
        <p:spPr>
          <a:xfrm>
            <a:off x="7343775" y="1734820"/>
            <a:ext cx="4112260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l"/>
            <a:r>
              <a:rPr lang="zh-CN" altLang="en-US" sz="1000" dirty="0"/>
              <a:t>        </a:t>
            </a:r>
            <a:r>
              <a:rPr lang="en-US" altLang="zh-CN" sz="1000" dirty="0"/>
              <a:t>{ </a:t>
            </a:r>
            <a:endParaRPr lang="en-US" altLang="zh-CN" sz="1000" dirty="0"/>
          </a:p>
          <a:p>
            <a:pPr algn="l"/>
            <a:r>
              <a:rPr lang="en-US" altLang="zh-CN" sz="1000" dirty="0"/>
              <a:t>           eventid:</a:t>
            </a:r>
            <a:r>
              <a:rPr lang="en-US" altLang="zh-CN" sz="1000" dirty="0">
                <a:sym typeface="+mn-ea"/>
              </a:rPr>
              <a:t>0xac8f3dc36eb9b6148ea3593cbb766ce3bd4</a:t>
            </a:r>
            <a:endParaRPr lang="zh-CN" altLang="en-US" sz="1000" dirty="0"/>
          </a:p>
          <a:p>
            <a:pPr algn="l"/>
            <a:r>
              <a:rPr lang="zh-CN" altLang="en-US" sz="1000" dirty="0"/>
              <a:t>            结果：</a:t>
            </a:r>
            <a:r>
              <a:rPr lang="zh-CN" altLang="en-US" sz="1000" dirty="0">
                <a:ea typeface="宋体" charset="0"/>
              </a:rPr>
              <a:t>是</a:t>
            </a:r>
            <a:endParaRPr lang="en-US" altLang="zh-CN" sz="1000" dirty="0"/>
          </a:p>
          <a:p>
            <a:pPr algn="l"/>
            <a:r>
              <a:rPr lang="en-US" altLang="zh-CN" sz="1000" dirty="0"/>
              <a:t>         }</a:t>
            </a:r>
            <a:endParaRPr lang="en-US" altLang="zh-CN" sz="1000" dirty="0"/>
          </a:p>
        </p:txBody>
      </p:sp>
      <p:sp>
        <p:nvSpPr>
          <p:cNvPr id="4" name="文本框 3"/>
          <p:cNvSpPr txBox="1"/>
          <p:nvPr/>
        </p:nvSpPr>
        <p:spPr>
          <a:xfrm>
            <a:off x="6964975" y="245298"/>
            <a:ext cx="92964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 sz="1200" dirty="0"/>
              <a:t>1.</a:t>
            </a:r>
            <a:r>
              <a:rPr lang="zh-CN" altLang="en-US" sz="1200" dirty="0"/>
              <a:t>发布事件</a:t>
            </a:r>
            <a:endParaRPr lang="zh-CN" altLang="en-US" sz="1200" dirty="0"/>
          </a:p>
        </p:txBody>
      </p:sp>
      <p:cxnSp>
        <p:nvCxnSpPr>
          <p:cNvPr id="12" name="直接箭头连接符 11"/>
          <p:cNvCxnSpPr>
            <a:stCxn id="2" idx="1"/>
          </p:cNvCxnSpPr>
          <p:nvPr/>
        </p:nvCxnSpPr>
        <p:spPr>
          <a:xfrm flipH="1">
            <a:off x="6446520" y="458470"/>
            <a:ext cx="2052320" cy="127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>
            <a:stCxn id="2" idx="2"/>
            <a:endCxn id="3" idx="0"/>
          </p:cNvCxnSpPr>
          <p:nvPr/>
        </p:nvCxnSpPr>
        <p:spPr>
          <a:xfrm>
            <a:off x="9387205" y="671195"/>
            <a:ext cx="12700" cy="10636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文本框 13"/>
          <p:cNvSpPr txBox="1"/>
          <p:nvPr/>
        </p:nvSpPr>
        <p:spPr>
          <a:xfrm>
            <a:off x="7344070" y="1163508"/>
            <a:ext cx="184404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 sz="1200" dirty="0"/>
              <a:t>4.</a:t>
            </a:r>
            <a:r>
              <a:rPr lang="zh-CN" altLang="en-US" sz="1200" dirty="0"/>
              <a:t>事件发生后，公布结果</a:t>
            </a:r>
            <a:endParaRPr lang="zh-CN" altLang="en-US" sz="1200" dirty="0"/>
          </a:p>
        </p:txBody>
      </p:sp>
      <p:cxnSp>
        <p:nvCxnSpPr>
          <p:cNvPr id="15" name="连接符: 肘形 35"/>
          <p:cNvCxnSpPr>
            <a:stCxn id="26" idx="3"/>
            <a:endCxn id="3" idx="2"/>
          </p:cNvCxnSpPr>
          <p:nvPr/>
        </p:nvCxnSpPr>
        <p:spPr>
          <a:xfrm flipV="1">
            <a:off x="5205730" y="2441575"/>
            <a:ext cx="4194175" cy="1000760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文本框 15"/>
          <p:cNvSpPr txBox="1"/>
          <p:nvPr/>
        </p:nvSpPr>
        <p:spPr>
          <a:xfrm>
            <a:off x="5865933" y="3135642"/>
            <a:ext cx="3142615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 sz="1200" dirty="0"/>
              <a:t>6.</a:t>
            </a:r>
            <a:r>
              <a:rPr lang="zh-CN" altLang="en-US" sz="1200" dirty="0"/>
              <a:t>查询</a:t>
            </a:r>
            <a:r>
              <a:rPr lang="en-US" altLang="zh-CN" sz="1200" dirty="0"/>
              <a:t>(</a:t>
            </a:r>
            <a:r>
              <a:rPr lang="zh-CN" altLang="en-US" sz="1200" dirty="0">
                <a:ea typeface="宋体" charset="0"/>
              </a:rPr>
              <a:t>根据记录的</a:t>
            </a:r>
            <a:r>
              <a:rPr lang="en-US" altLang="zh-CN" sz="1200" dirty="0">
                <a:ea typeface="宋体" charset="0"/>
              </a:rPr>
              <a:t>eventid</a:t>
            </a:r>
            <a:r>
              <a:rPr lang="zh-CN" altLang="en-US" sz="1200" dirty="0">
                <a:ea typeface="宋体" charset="0"/>
              </a:rPr>
              <a:t>查询对应的结果</a:t>
            </a:r>
            <a:r>
              <a:rPr lang="en-US" altLang="zh-CN" sz="1200" dirty="0"/>
              <a:t>)</a:t>
            </a:r>
            <a:endParaRPr lang="en-US" altLang="zh-CN" sz="1200" dirty="0"/>
          </a:p>
        </p:txBody>
      </p:sp>
      <p:sp>
        <p:nvSpPr>
          <p:cNvPr id="17" name="文本框 16"/>
          <p:cNvSpPr txBox="1"/>
          <p:nvPr/>
        </p:nvSpPr>
        <p:spPr>
          <a:xfrm>
            <a:off x="3301660" y="933638"/>
            <a:ext cx="1668780" cy="22987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 sz="900" dirty="0">
                <a:ea typeface="宋体" charset="0"/>
              </a:rPr>
              <a:t>根据未发生事件创建竞猜游戏</a:t>
            </a:r>
            <a:endParaRPr lang="zh-CN" altLang="en-US" sz="900" dirty="0">
              <a:ea typeface="宋体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1312</Words>
  <Application>WPS 演示</Application>
  <PresentationFormat>宽屏</PresentationFormat>
  <Paragraphs>131</Paragraphs>
  <Slides>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13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4</vt:i4>
      </vt:variant>
    </vt:vector>
  </HeadingPairs>
  <TitlesOfParts>
    <vt:vector size="19" baseType="lpstr">
      <vt:lpstr>Arial</vt:lpstr>
      <vt:lpstr>宋体</vt:lpstr>
      <vt:lpstr>Wingdings</vt:lpstr>
      <vt:lpstr>等线</vt:lpstr>
      <vt:lpstr>Gubbi</vt:lpstr>
      <vt:lpstr>宋体</vt:lpstr>
      <vt:lpstr>Droid Sans Fallback</vt:lpstr>
      <vt:lpstr>DejaVu Sans</vt:lpstr>
      <vt:lpstr>微软雅黑</vt:lpstr>
      <vt:lpstr>Arial Unicode MS</vt:lpstr>
      <vt:lpstr>等线 Light</vt:lpstr>
      <vt:lpstr>Calibri</vt:lpstr>
      <vt:lpstr>OpenSymbol</vt:lpstr>
      <vt:lpstr>Office 主题​​</vt:lpstr>
      <vt:lpstr>1_Office 主题​​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张 振华</dc:creator>
  <cp:lastModifiedBy>zzh</cp:lastModifiedBy>
  <cp:revision>188</cp:revision>
  <dcterms:created xsi:type="dcterms:W3CDTF">2018-12-28T07:22:09Z</dcterms:created>
  <dcterms:modified xsi:type="dcterms:W3CDTF">2018-12-28T07:22:09Z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2052-10.1.0.6757</vt:lpwstr>
  </property>
</Properties>
</file>

<file path=docProps/thumbnail.jpeg>
</file>