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83" r:id="rId3"/>
    <p:sldId id="266" r:id="rId4"/>
    <p:sldId id="267" r:id="rId6"/>
    <p:sldId id="269" r:id="rId7"/>
    <p:sldId id="270" r:id="rId8"/>
    <p:sldId id="271" r:id="rId9"/>
    <p:sldId id="272" r:id="rId10"/>
    <p:sldId id="273" r:id="rId11"/>
    <p:sldId id="280" r:id="rId12"/>
    <p:sldId id="274" r:id="rId13"/>
    <p:sldId id="275" r:id="rId14"/>
    <p:sldId id="276" r:id="rId15"/>
    <p:sldId id="281" r:id="rId16"/>
    <p:sldId id="279" r:id="rId17"/>
    <p:sldId id="282" r:id="rId18"/>
    <p:sldId id="256" r:id="rId19"/>
    <p:sldId id="257" r:id="rId20"/>
    <p:sldId id="258" r:id="rId21"/>
    <p:sldId id="265" r:id="rId22"/>
    <p:sldId id="264" r:id="rId23"/>
    <p:sldId id="263" r:id="rId24"/>
    <p:sldId id="262" r:id="rId25"/>
    <p:sldId id="261" r:id="rId26"/>
    <p:sldId id="260" r:id="rId27"/>
    <p:sldId id="259" r:id="rId28"/>
    <p:sldId id="285" r:id="rId29"/>
    <p:sldId id="284" r:id="rId30"/>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EFE"/>
    <a:srgbClr val="1B1926"/>
    <a:srgbClr val="181624"/>
    <a:srgbClr val="1214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区块链是什么，区块链的技术本质是什么？</a:t>
            </a:r>
            <a:endParaRPr lang="zh-CN" altLang="en-US"/>
          </a:p>
          <a:p>
            <a:endParaRPr lang="zh-CN" altLang="en-US"/>
          </a:p>
          <a:p>
            <a:r>
              <a:rPr lang="zh-CN" altLang="en-US"/>
              <a:t>一种观点：区块链就是一台世界范围的状态转换永动机。它不断的接受外部输入，达成共识，最后发生状态的跃迁，依此循环。</a:t>
            </a:r>
            <a:endParaRPr lang="zh-CN" altLang="en-US"/>
          </a:p>
          <a:p>
            <a:endParaRPr lang="zh-CN" altLang="en-US"/>
          </a:p>
          <a:p>
            <a:r>
              <a:rPr lang="zh-CN" altLang="en-US"/>
              <a:t>在这个过程中，有三个关键的要素，第一，如何定义状态，第二，如何定义共识，第三，如何定义改变。</a:t>
            </a:r>
            <a:endParaRPr lang="zh-CN" altLang="en-US"/>
          </a:p>
          <a:p>
            <a:endParaRPr lang="zh-CN" altLang="en-US"/>
          </a:p>
          <a:p>
            <a:r>
              <a:rPr lang="zh-CN" altLang="en-US"/>
              <a:t>对于很多区块链项目来说，所面向的行业、用户群体，各个业务领域的需求，均不一样，所以对于状态的定义、共识的定义、改变的定义，均是不一样的。但有一点是确定的，所有区块链的项目都需要一款产品或一套工具或者解决方案 将以上三个问题的答案用工程方法实现出来。</a:t>
            </a:r>
            <a:endParaRPr lang="zh-CN" altLang="en-US"/>
          </a:p>
          <a:p>
            <a:endParaRPr lang="zh-CN" altLang="en-US"/>
          </a:p>
          <a:p>
            <a:r>
              <a:rPr lang="zh-CN" altLang="en-US"/>
              <a:t>substrate就是这样一款产品！</a:t>
            </a:r>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在核心算法选择上，签名算法substrate采用ed25519，它是eddsa算法的一种，与以太坊采用的ecdsa相比在签名速度、验签速度上更快，也更安全。哈希算法采用blake2b，它比sha3 安全性更高，速度也更快。</a:t>
            </a:r>
            <a:endParaRPr lang="zh-CN" altLang="en-US"/>
          </a:p>
          <a:p>
            <a:endParaRPr lang="zh-CN" altLang="en-US"/>
          </a:p>
          <a:p>
            <a:r>
              <a:rPr lang="zh-CN" altLang="en-US"/>
              <a:t>区块头结构中，包含parent_hash、number、state_root、state_root、state_root、change_root。其中后面这四项对轻客户端尤为重要。</a:t>
            </a:r>
            <a:endParaRPr lang="zh-CN" altLang="en-US"/>
          </a:p>
          <a:p>
            <a:endParaRPr lang="zh-CN" altLang="en-US"/>
          </a:p>
          <a:p>
            <a:r>
              <a:rPr lang="zh-CN" altLang="en-US"/>
              <a:t>区块体结构中，包含Header、extrinsics、justification，其中extrinsics是交易列表，justification是区块签名集合。</a:t>
            </a:r>
            <a:endParaRPr lang="zh-CN" altLang="en-US"/>
          </a:p>
          <a:p>
            <a:endParaRPr lang="zh-CN" altLang="en-US"/>
          </a:p>
          <a:p>
            <a:r>
              <a:rPr lang="zh-CN" altLang="en-US"/>
              <a:t>交易分为三种类型：Inherent、Public、Root。其中Root交易是通过治理机制发出的拥有最高执行权限的交易，它可以执行任何体现社区意志的代码，Inherent是内部交易，即节点运行过程中达成一致的内部交易。Public是普通用户发出的交易。</a:t>
            </a:r>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轻节点是区块链3.0的标配技术之一， substrate对其做了全面的支持。</a:t>
            </a:r>
            <a:endParaRPr lang="zh-CN" altLang="en-US"/>
          </a:p>
          <a:p>
            <a:endParaRPr lang="zh-CN" altLang="en-US"/>
          </a:p>
          <a:p>
            <a:r>
              <a:rPr lang="zh-CN" altLang="en-US"/>
              <a:t>轻节点对区块链的重要意义不仅是降低参与成本促进抗审查还有是区块链应用广泛应用的重要基础条件之一 。很棒的是 substrate从设计伊始就对轻节点做了全面的支持。</a:t>
            </a:r>
            <a:endParaRPr lang="zh-CN" altLang="en-US"/>
          </a:p>
          <a:p>
            <a:endParaRPr lang="zh-CN" altLang="en-US"/>
          </a:p>
          <a:p>
            <a:r>
              <a:rPr lang="zh-CN" altLang="en-US"/>
              <a:t>我们都知道的一点是以太坊对轻节点的支持并不是很完善。尽管有receipt树的设计，但仅局限于eventlog 所以对于部分业务需求场景并不能很好支持，特别是对于未来以太坊从pow到pos共识算法的升级更是无法支持。而substrate 的轻节点设计却是非常彻底，从设计上看主要分为四部分：存储树证明、交易证明、changellog、digest。</a:t>
            </a:r>
            <a:endParaRPr lang="zh-CN" altLang="en-US"/>
          </a:p>
          <a:p>
            <a:endParaRPr lang="zh-CN" altLang="en-US"/>
          </a:p>
          <a:p>
            <a:r>
              <a:rPr lang="zh-CN" altLang="en-US"/>
              <a:t>stoarge是存储证明，extrinsics是交易证明，然而，对于账户模型的区块链来说，仅有这两项是不能满足轻客户端的需求的，而substratte的change_log 清晰反映发生变更的key，及变更所涉及的交易。还有digest,是运行时记录下来的重要数据片段，譬如验证人集合的变更，轻客户端就可以据此来去信任的来验证数据。</a:t>
            </a:r>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接下来，我们看下，开发者如何与substrate进行交互，普通用户是如何与substrate交互。</a:t>
            </a:r>
            <a:endParaRPr lang="zh-CN" altLang="en-US"/>
          </a:p>
          <a:p>
            <a:endParaRPr lang="zh-CN" altLang="en-US"/>
          </a:p>
          <a:p>
            <a:r>
              <a:rPr lang="zh-CN" altLang="en-US"/>
              <a:t>当我们需要实现substreate链的时候，我们具体需要实现哪些内容呢？</a:t>
            </a:r>
            <a:endParaRPr lang="zh-CN" altLang="en-US"/>
          </a:p>
          <a:p>
            <a:endParaRPr lang="zh-CN" altLang="en-US"/>
          </a:p>
          <a:p>
            <a:r>
              <a:rPr lang="zh-CN" altLang="en-US"/>
              <a:t>substrate本质上是一个状态转化器，它不知道你对状态的定义，对共识的定义，对改变的定义。所以，如果你要根据自己的业务逻辑启动一个完整的区块链，有四个步骤是必须的。</a:t>
            </a:r>
            <a:endParaRPr lang="zh-CN" altLang="en-US"/>
          </a:p>
          <a:p>
            <a:endParaRPr lang="zh-CN" altLang="en-US"/>
          </a:p>
          <a:p>
            <a:r>
              <a:rPr lang="zh-CN" altLang="en-US"/>
              <a:t>你需要告诉substreate验证人列表是哪些账户，如何构造区块头，区块头中包含哪些内容，譬如块高、父块哈希、额外数据等等，你要告诉它如何生成新区块、如何添加外部交易到区块中、如何验证区块。</a:t>
            </a:r>
            <a:endParaRPr lang="zh-CN" altLang="en-US"/>
          </a:p>
          <a:p>
            <a:endParaRPr lang="zh-CN" altLang="en-US"/>
          </a:p>
          <a:p>
            <a:r>
              <a:rPr lang="zh-CN" altLang="en-US"/>
              <a:t>Runtime的四个核心接口：</a:t>
            </a:r>
            <a:endParaRPr lang="zh-CN" altLang="en-US"/>
          </a:p>
          <a:p>
            <a:endParaRPr lang="zh-CN" altLang="en-US"/>
          </a:p>
          <a:p>
            <a:r>
              <a:rPr lang="zh-CN" altLang="en-US"/>
              <a:t>- authorities 验证人列表</a:t>
            </a:r>
            <a:endParaRPr lang="zh-CN" altLang="en-US"/>
          </a:p>
          <a:p>
            <a:endParaRPr lang="zh-CN" altLang="en-US"/>
          </a:p>
          <a:p>
            <a:r>
              <a:rPr lang="zh-CN" altLang="en-US"/>
              <a:t>- initialise_block 构造区块头</a:t>
            </a:r>
            <a:endParaRPr lang="zh-CN" altLang="en-US"/>
          </a:p>
          <a:p>
            <a:endParaRPr lang="zh-CN" altLang="en-US"/>
          </a:p>
          <a:p>
            <a:r>
              <a:rPr lang="zh-CN" altLang="en-US"/>
              <a:t>- apply_extrinsic 添加交易入块</a:t>
            </a:r>
            <a:endParaRPr lang="zh-CN" altLang="en-US"/>
          </a:p>
          <a:p>
            <a:endParaRPr lang="zh-CN" altLang="en-US"/>
          </a:p>
          <a:p>
            <a:r>
              <a:rPr lang="zh-CN" altLang="en-US"/>
              <a:t>- finalise_block 验证区块</a:t>
            </a:r>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对于普通用户或者Dapp开发者，生态服务开发者来说，一般是通过RPC接口来访问，RPC的api支持http协议、websocket协议。</a:t>
            </a:r>
            <a:endParaRPr lang="zh-CN" altLang="en-US"/>
          </a:p>
          <a:p>
            <a:endParaRPr lang="zh-CN" altLang="en-US"/>
          </a:p>
          <a:p>
            <a:r>
              <a:rPr lang="zh-CN" altLang="en-US"/>
              <a:t>RPC接口主要包含四个模块：</a:t>
            </a:r>
            <a:endParaRPr lang="zh-CN" altLang="en-US"/>
          </a:p>
          <a:p>
            <a:endParaRPr lang="zh-CN" altLang="en-US"/>
          </a:p>
          <a:p>
            <a:r>
              <a:rPr lang="zh-CN" altLang="en-US"/>
              <a:t>- author模块 用于外部交易的交互</a:t>
            </a:r>
            <a:endParaRPr lang="zh-CN" altLang="en-US"/>
          </a:p>
          <a:p>
            <a:endParaRPr lang="zh-CN" altLang="en-US"/>
          </a:p>
          <a:p>
            <a:r>
              <a:rPr lang="zh-CN" altLang="en-US"/>
              <a:t>- chain模块用于链状态信息的交互</a:t>
            </a:r>
            <a:endParaRPr lang="zh-CN" altLang="en-US"/>
          </a:p>
          <a:p>
            <a:endParaRPr lang="zh-CN" altLang="en-US"/>
          </a:p>
          <a:p>
            <a:r>
              <a:rPr lang="zh-CN" altLang="en-US"/>
              <a:t>- state模块用于链上任意数据的交互</a:t>
            </a:r>
            <a:endParaRPr lang="zh-CN" altLang="en-US"/>
          </a:p>
          <a:p>
            <a:endParaRPr lang="zh-CN" altLang="en-US"/>
          </a:p>
          <a:p>
            <a:r>
              <a:rPr lang="zh-CN" altLang="en-US"/>
              <a:t>- system模块用于链自身版本信息的交互</a:t>
            </a:r>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开源Code三层次：</a:t>
            </a:r>
            <a:endParaRPr lang="zh-CN" altLang="en-US"/>
          </a:p>
          <a:p>
            <a:endParaRPr lang="zh-CN" altLang="en-US"/>
          </a:p>
          <a:p>
            <a:r>
              <a:rPr lang="zh-CN" altLang="en-US"/>
              <a:t>初级层次：能正确写出能用的代码， 但得不到广泛应用。</a:t>
            </a:r>
            <a:endParaRPr lang="zh-CN" altLang="en-US"/>
          </a:p>
          <a:p>
            <a:endParaRPr lang="zh-CN" altLang="en-US"/>
          </a:p>
          <a:p>
            <a:r>
              <a:rPr lang="zh-CN" altLang="en-US"/>
              <a:t>中级层次：能写出优秀的代码，但难以和他人一起团队维护，如Lua, python.</a:t>
            </a:r>
            <a:endParaRPr lang="zh-CN" altLang="en-US"/>
          </a:p>
          <a:p>
            <a:endParaRPr lang="zh-CN" altLang="en-US"/>
          </a:p>
          <a:p>
            <a:r>
              <a:rPr lang="zh-CN" altLang="en-US"/>
              <a:t>终极层次：高瞻远瞩，定义通用框架，可以吸引不同层次的Coder来写与之能力匹配的地方。 如，Linux（各个层次分明），代码领袖（linus）身体力强，充满了才华，百年难遇的核心人物。 Substrate同样也是这个层次， 很像Linux的开源.</a:t>
            </a:r>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substrate(https://github.com/paritytech/substrate) 由core, srml, node 三块构成。 core模块是链的基石模块，相当于手机的硬件组成部分。 srml模块是可以动态升级的runtime模块，相当于手机的系统部分， 随时可以基于更优版本的升级而动态升级。 node就是substrate链的示例代码， 能正常跑起来的最简单demo。</a:t>
            </a:r>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Core模块有许多基本模块组成， 如网络，共识，存储, rpc等。 然而他们同样是可以插拔替换的，比如p2p就实现了2个版本（eth devp2p, ipfs 的libp2p）, 当然你可以随时更换你认为最优的p2p,    再如共识： 支持Pbft, POA, ouroborous等等你能用的优秀共识。 存储， 现在用的还是ethereum的PAT树和rocksdb， 但可以只要实现几个trait，就可以轻松替换存储。</a:t>
            </a:r>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srml模块可以包含系统级合约，和用户层Contract。 系统级合约相当于手机中的操作系统， 可以动态升级， 用户层合约相当于手机上的应用， 任何开发者可以部署自己的App。</a:t>
            </a:r>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Runtime 和编程语言：目前Runtime已经支持RUST std版本的二进制直接集成或者no_std的RUST版本wasm动态更新。 其余能够编写成Wasm的语言（C++， js等）， 都能够尝试集成substrate的接口，然后编成wasm， 可以动态的更新于基于substrate的链上。</a:t>
            </a:r>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通俗的讲：你先用RUST写了runtime， 跑起来了你的第一个版本的你的主链， 然后你可以用C++或者任何能够编成WASM的语言来实现你的下一个版本的Runtime。 然后不用硬分叉，动态顺滑的通过治理投票升级到你后面实现的Runtime版本。</a:t>
            </a:r>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substrate是parity团队在开发跨链基础设施polkadot项目过程中提炼出来的一套有效解决方案，它是独立于polkadot的区块链系统框架，它即将在</a:t>
            </a:r>
            <a:r>
              <a:rPr lang="en-US" altLang="zh-CN"/>
              <a:t>2018</a:t>
            </a:r>
            <a:r>
              <a:rPr lang="zh-CN" altLang="en-US"/>
              <a:t>年底发布。它是下一代通用的区块链技术架构。</a:t>
            </a:r>
            <a:endParaRPr lang="zh-CN" altLang="en-US"/>
          </a:p>
          <a:p>
            <a:endParaRPr lang="zh-CN" altLang="en-US"/>
          </a:p>
          <a:p>
            <a:r>
              <a:rPr lang="zh-CN" altLang="en-US"/>
              <a:t>substrate将为区块链创新者提供「最小努力换取最大自由度」的框架，因为是「高度可定制、适应性强，由真正懂区块链开发者的区块链开发者制作」，允许开发者将他们的工作重点放在自己的业务领域上，同时为他们提供网络、共识和安全性等等一切基础能力。。</a:t>
            </a:r>
            <a:endParaRPr lang="zh-CN" altLang="en-US"/>
          </a:p>
          <a:p>
            <a:endParaRPr lang="zh-CN" altLang="en-US"/>
          </a:p>
          <a:p>
            <a:r>
              <a:rPr lang="zh-CN" altLang="en-US"/>
              <a:t>未来随着基于substrate构建的区块链项目会越来越多，围绕substreate会发展成为大生态平台，生态中的产品将不再局限于自身，而是可以共享生态中所有用户，链接所有服务，譬如钱包产品、浏览器产品、dapp等等。</a:t>
            </a:r>
            <a:endParaRPr lang="zh-CN" altLang="en-US"/>
          </a:p>
          <a:p>
            <a:endParaRPr lang="zh-CN" altLang="en-US"/>
          </a:p>
          <a:p>
            <a:r>
              <a:rPr lang="zh-CN" altLang="en-US"/>
              <a:t>substrate致力于服务区块链创新，我们相信substrate是成为推动行业变革的强大力量。</a:t>
            </a:r>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en-US" altLang="zh-CN">
                <a:sym typeface="+mn-ea"/>
              </a:rPr>
              <a:t>2018-8/9</a:t>
            </a:r>
            <a:r>
              <a:rPr lang="zh-CN" altLang="en-US">
                <a:sym typeface="+mn-ea"/>
              </a:rPr>
              <a:t>月份时，Substrate 是用异步的BFT， Polkadot是基于异步BFT的共享安全共识。 但现在都在往前迭代， substrate 的AFG共识也已经出来了， 各路优秀创新共识正在慢慢集成进来， substrate日新月异。</a:t>
            </a:r>
            <a:endParaRPr lang="zh-CN" altLang="en-US"/>
          </a:p>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Node 是通过工厂模式把各个模块(service)统一组装起来。</a:t>
            </a:r>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sz="10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比于区块链1.0比特币时代，区块链2.0以太坊时代，substrate天生自带有区块链3.0的气质。</a:t>
            </a:r>
            <a:endParaRPr lang="zh-CN" altLang="en-US"/>
          </a:p>
          <a:p>
            <a:endParaRPr lang="zh-CN" altLang="en-US"/>
          </a:p>
          <a:p>
            <a:r>
              <a:rPr lang="zh-CN" altLang="en-US"/>
              <a:t>主要包括可治理、可开发、可扩展、互操作、高性能这几个方面。</a:t>
            </a:r>
            <a:endParaRPr lang="zh-CN" altLang="en-US"/>
          </a:p>
          <a:p>
            <a:endParaRPr lang="zh-CN" altLang="en-US"/>
          </a:p>
          <a:p>
            <a:r>
              <a:rPr lang="zh-CN" altLang="en-US"/>
              <a:t>可开发，对于开发者来说，可以基于substratete自定义区块链状态、共识及改变，substrate提供了自由发挥的空间也提供了普适性的平台支持，另外可以实现一次开发，多处运行的理想状态。</a:t>
            </a:r>
            <a:endParaRPr lang="zh-CN" altLang="en-US"/>
          </a:p>
          <a:p>
            <a:endParaRPr lang="zh-CN" altLang="en-US"/>
          </a:p>
          <a:p>
            <a:r>
              <a:rPr lang="zh-CN" altLang="en-US"/>
              <a:t>可治理，substrate的治理是可进化的，它内置民主机制，推行链上治理，链上执行，它独特的runtime设计可以真正做到code is law，但code是可以根据社区共识来确定的，并且是可以随着时间推移，不是一成不变，而是逐渐进化的。</a:t>
            </a:r>
            <a:endParaRPr lang="zh-CN" altLang="en-US"/>
          </a:p>
          <a:p>
            <a:endParaRPr lang="zh-CN" altLang="en-US"/>
          </a:p>
          <a:p>
            <a:r>
              <a:rPr lang="zh-CN" altLang="en-US"/>
              <a:t>可扩展，一方面在于链本身可扩展，另外一方面，生态的无限扩展可能。</a:t>
            </a:r>
            <a:endParaRPr lang="zh-CN" altLang="en-US"/>
          </a:p>
          <a:p>
            <a:endParaRPr lang="zh-CN" altLang="en-US"/>
          </a:p>
          <a:p>
            <a:r>
              <a:rPr lang="zh-CN" altLang="en-US"/>
              <a:t>互操作，substrate天然带有跨链基因，借助polkadot跨链生态的发展，substrate同构链的互操作也会更加简单。</a:t>
            </a:r>
            <a:endParaRPr lang="zh-CN" altLang="en-US"/>
          </a:p>
          <a:p>
            <a:endParaRPr lang="zh-CN" altLang="en-US"/>
          </a:p>
          <a:p>
            <a:r>
              <a:rPr lang="zh-CN" altLang="en-US"/>
              <a:t>高性能，substrate从高效技术组件，更快算法选择，优秀工程实现方案等方面全面提升链的吞吐率。</a:t>
            </a:r>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substrate的解决方案包含哪些内容呢，简而言之，就是库、组件、模版、抽象、标准。</a:t>
            </a:r>
            <a:endParaRPr lang="zh-CN" altLang="en-US"/>
          </a:p>
          <a:p>
            <a:endParaRPr lang="zh-CN" altLang="en-US"/>
          </a:p>
          <a:p>
            <a:r>
              <a:rPr lang="zh-CN" altLang="en-US"/>
              <a:t>首先，substrate是个功能强大，社区活跃的区块链开源组件库，在这其中的每个组件都具备独立使用的特性，可以真正做到开箱即用。</a:t>
            </a:r>
            <a:endParaRPr lang="zh-CN" altLang="en-US"/>
          </a:p>
          <a:p>
            <a:endParaRPr lang="zh-CN" altLang="en-US"/>
          </a:p>
          <a:p>
            <a:r>
              <a:rPr lang="zh-CN" altLang="en-US"/>
              <a:t>第二，它是一个通用的区块链开发框架，它对区块链开发的做出了普适性抽象，它的模型即简单又通用，可以用来实现btc，eth，eos等等，甚至dag。</a:t>
            </a:r>
            <a:endParaRPr lang="zh-CN" altLang="en-US"/>
          </a:p>
          <a:p>
            <a:endParaRPr lang="zh-CN" altLang="en-US"/>
          </a:p>
          <a:p>
            <a:r>
              <a:rPr lang="zh-CN" altLang="en-US"/>
              <a:t>第三，它也是个完备的区块链客户端模版，如果你以substrate为底板，甚至可以不用修改一行代码，即可启动一条完备的高性能智能合约链，完备的意思是，区块链该有的产品特性它都有。</a:t>
            </a:r>
            <a:endParaRPr lang="zh-CN" altLang="en-US"/>
          </a:p>
          <a:p>
            <a:endParaRPr lang="zh-CN" altLang="en-US"/>
          </a:p>
          <a:p>
            <a:r>
              <a:rPr lang="zh-CN" altLang="en-US"/>
              <a:t>第四，substrate不是单一的产品，它实际上是一系列的区块链产品组合包，包括客户端、api、ui等从前到后到全流程技术栈。</a:t>
            </a:r>
            <a:endParaRPr lang="zh-CN" altLang="en-US"/>
          </a:p>
          <a:p>
            <a:endParaRPr lang="zh-CN" altLang="en-US"/>
          </a:p>
          <a:p>
            <a:r>
              <a:rPr lang="zh-CN" altLang="en-US"/>
              <a:t>第五，substrate未来会成为各类平行链、中继链的事实标准，substrate它从一开始就有轻客户端和跨链的原生支持，天然具有跨链基因，这一优势是它独特的优势，相信未来跨链生态中会有越来越多的项目基于substreate。</a:t>
            </a:r>
            <a:endParaRPr lang="zh-CN" altLang="en-US"/>
          </a:p>
          <a:p>
            <a:endParaRPr lang="zh-CN" altLang="en-US"/>
          </a:p>
          <a:p>
            <a:r>
              <a:rPr lang="zh-CN" altLang="en-US"/>
              <a:t>基于substrate的解决方案，全世界基于substrate的公链项目中，polkadot是第一个，国内的</a:t>
            </a:r>
            <a:r>
              <a:rPr lang="en-US" altLang="zh-CN"/>
              <a:t>ChainX</a:t>
            </a:r>
            <a:r>
              <a:rPr lang="zh-CN" altLang="en-US"/>
              <a:t>项目是第二个。</a:t>
            </a:r>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substrate由主要由三项技术来驱动，libp2p、consensas、webassembly。</a:t>
            </a:r>
            <a:endParaRPr lang="zh-CN" altLang="en-US"/>
          </a:p>
          <a:p>
            <a:endParaRPr lang="zh-CN" altLang="en-US"/>
          </a:p>
          <a:p>
            <a:r>
              <a:rPr lang="zh-CN" altLang="en-US"/>
              <a:t>其中libp2p是协议实验室所的ipfs的底层网络库，parity团队对其做了rust的实现，在substrate中主要负责网络层功能。</a:t>
            </a:r>
            <a:endParaRPr lang="zh-CN" altLang="en-US"/>
          </a:p>
          <a:p>
            <a:endParaRPr lang="zh-CN" altLang="en-US"/>
          </a:p>
          <a:p>
            <a:r>
              <a:rPr lang="zh-CN" altLang="en-US"/>
              <a:t>webassembly是高性能跨平台，得到广泛支持的，面向未来的虚拟机技术，在substrate中主要用于支撑runtime机制及用户维度的智能合约运行。</a:t>
            </a:r>
            <a:endParaRPr lang="zh-CN" altLang="en-US"/>
          </a:p>
          <a:p>
            <a:endParaRPr lang="zh-CN" altLang="en-US"/>
          </a:p>
          <a:p>
            <a:r>
              <a:rPr lang="zh-CN" altLang="en-US"/>
              <a:t>consens</a:t>
            </a:r>
            <a:r>
              <a:rPr lang="en-US" altLang="zh-CN"/>
              <a:t>u</a:t>
            </a:r>
            <a:r>
              <a:rPr lang="zh-CN" altLang="en-US"/>
              <a:t>s 具体而言是parity团队提出的afg共识算法，它是一个bft+随机算法的混合共识算法。</a:t>
            </a:r>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在这三项技术之上，就是runtime机制。</a:t>
            </a:r>
            <a:endParaRPr lang="zh-CN" altLang="en-US"/>
          </a:p>
          <a:p>
            <a:endParaRPr lang="zh-CN" altLang="en-US"/>
          </a:p>
          <a:p>
            <a:r>
              <a:rPr lang="zh-CN" altLang="en-US"/>
              <a:t>runtime 是运行时内核 其中由若干个模块组成，互相独立，并可以被外部模块或者外部rpc所调用，runtime包含了链的主要逻辑，如账户模型、民主自治、时间服务、权益设计等等。</a:t>
            </a:r>
            <a:endParaRPr lang="zh-CN" altLang="en-US"/>
          </a:p>
          <a:p>
            <a:endParaRPr lang="zh-CN" altLang="en-US"/>
          </a:p>
          <a:p>
            <a:r>
              <a:rPr lang="zh-CN" altLang="en-US"/>
              <a:t>runtime我们可以这么理解，如果我们把链比做操作系统，那么runtime就是操作系统的内核，如果把链比做汽车，那么runtime就是汽车的发动机，runtime可以做到在链上自动升级，好比是高速路上的汽车一边跑一边换发动机。</a:t>
            </a:r>
            <a:endParaRPr lang="zh-CN" altLang="en-US"/>
          </a:p>
          <a:p>
            <a:endParaRPr lang="zh-CN" altLang="en-US"/>
          </a:p>
          <a:p>
            <a:r>
              <a:rPr lang="zh-CN" altLang="en-US"/>
              <a:t>其中runtime包括众多的模块，这里模块包含balance处理账户模型相关，metadata处理runtime自描述相关，timestate时间服务相关等等。</a:t>
            </a:r>
            <a:endParaRPr lang="zh-CN" altLang="en-US"/>
          </a:p>
          <a:p>
            <a:endParaRPr lang="zh-CN" altLang="en-US"/>
          </a:p>
          <a:p>
            <a:r>
              <a:rPr lang="zh-CN" altLang="en-US"/>
              <a:t>对于开发者来说，runtime是substrate中最为重要的部分，理解了runtime就理解了substrate。需要注意的是，runtime中的模块都是可插播的，可以自由组合，如何定义runtime的功能，可以完全由开发者自己决定。</a:t>
            </a:r>
            <a:endParaRPr lang="zh-CN" altLang="en-US"/>
          </a:p>
          <a:p>
            <a:endParaRPr lang="zh-CN" altLang="en-US"/>
          </a:p>
          <a:p>
            <a:r>
              <a:rPr lang="zh-CN" altLang="en-US"/>
              <a:t>从另外一个角度来看，substrate客户端主要有两个环境，一个是native 环境，一个是wasm环境。native和wasm环境之间通过api来调用。</a:t>
            </a:r>
            <a:endParaRPr lang="zh-CN" altLang="en-US"/>
          </a:p>
          <a:p>
            <a:endParaRPr lang="zh-CN" altLang="en-US"/>
          </a:p>
          <a:p>
            <a:r>
              <a:rPr lang="zh-CN" altLang="en-US"/>
              <a:t>native环境在目前的实现里面是rust的执行环境，里面包含了网络，共识，安全等基础功能。</a:t>
            </a:r>
            <a:endParaRPr lang="zh-CN" altLang="en-US"/>
          </a:p>
          <a:p>
            <a:endParaRPr lang="zh-CN" altLang="en-US"/>
          </a:p>
          <a:p>
            <a:r>
              <a:rPr lang="zh-CN" altLang="en-US"/>
              <a:t>wasm环境主要是runtime，还有用户的智能合约跑在里面，runtime包含的是链自身的业务逻辑，譬如权益，账户，代币等等。</a:t>
            </a:r>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sym typeface="+mn-ea"/>
              </a:rPr>
              <a:t>治理是substrate的重要组成部分，也是区块链3.0的必要元素。</a:t>
            </a:r>
            <a:endParaRPr lang="zh-CN" altLang="en-US"/>
          </a:p>
          <a:p>
            <a:endParaRPr lang="zh-CN" altLang="en-US"/>
          </a:p>
          <a:p>
            <a:r>
              <a:rPr lang="zh-CN" altLang="en-US">
                <a:sym typeface="+mn-ea"/>
              </a:rPr>
              <a:t>substrate的治理有几个概念，一个是议会，议会是一个链上的概念，议会由多个议员组成，一个议员就是一个账户，议员是由持币人投票选举选出来的，议会会定期换届，换届的时候，根据投票数的多少，从最多的投票中自动选出议员，议会由两个职责，一个是对合理的提案发起公投，另外一个是对有害的公投进行取消。之所以有议会机制，主要是为了代表没有主动参与投票的持币用户。</a:t>
            </a:r>
            <a:endParaRPr lang="zh-CN" altLang="en-US"/>
          </a:p>
          <a:p>
            <a:endParaRPr lang="zh-CN" altLang="en-US"/>
          </a:p>
          <a:p>
            <a:r>
              <a:rPr lang="zh-CN" altLang="en-US">
                <a:sym typeface="+mn-ea"/>
              </a:rPr>
              <a:t>另外一个概念是提案，提案是任意持币人都可以发起的建议，这个提案可以执行最高权限，去调用root交易，升级链上runtime逻辑。提案的下一步就是公投。</a:t>
            </a:r>
            <a:endParaRPr lang="zh-CN" altLang="en-US"/>
          </a:p>
          <a:p>
            <a:endParaRPr lang="zh-CN" altLang="en-US"/>
          </a:p>
          <a:p>
            <a:r>
              <a:rPr lang="zh-CN" altLang="en-US">
                <a:sym typeface="+mn-ea"/>
              </a:rPr>
              <a:t>公投，满足一定条件的提案就会进入全民公投阶段，所有的链上升级都必须经过公投来决定。公投能否被执行，需要满足一定的条件，譬如投票率达到50%，满足条件之后，就会开始runtime代码的审计，并开始执行。</a:t>
            </a:r>
            <a:endParaRPr lang="zh-CN" altLang="en-US"/>
          </a:p>
          <a:p>
            <a:endParaRPr lang="zh-CN" altLang="en-US"/>
          </a:p>
          <a:p>
            <a:r>
              <a:rPr lang="zh-CN" altLang="en-US">
                <a:sym typeface="+mn-ea"/>
              </a:rPr>
              <a:t>接下来，我们看下具体的过程，治理过程分为两部分，左边这个是启动阶段，右边这个是投票阶段，当用户发起一个提议的时候，需要抵押代币，其他用户可以表示附议，但也需要抵押同样数量的代币，并进入提议队列。经过一定的周期后，抵押数最多的提议会进入下个投票阶段，其他用户就可以开始公投投票了，如果满足执行条件，那么就批准公投，并开始执行。</a:t>
            </a:r>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substrate可以做到运行时自动升级，无分叉，真正做到code is law。那是怎么实现的呢？</a:t>
            </a:r>
            <a:endParaRPr lang="zh-CN" altLang="en-US"/>
          </a:p>
          <a:p>
            <a:endParaRPr lang="zh-CN" altLang="en-US"/>
          </a:p>
          <a:p>
            <a:r>
              <a:rPr lang="zh-CN" altLang="en-US"/>
              <a:t>首先substreate链上有wasm版本的runtime备份，其次，我们需要知道的是native运行速度大于wasm，而wasm是大于以太坊的evm的。</a:t>
            </a:r>
            <a:endParaRPr lang="zh-CN" altLang="en-US"/>
          </a:p>
          <a:p>
            <a:endParaRPr lang="zh-CN" altLang="en-US"/>
          </a:p>
          <a:p>
            <a:r>
              <a:rPr lang="zh-CN" altLang="en-US"/>
              <a:t>左边这个是前状态，右边是后状态。当runtime接收到外部输入准备运行改变的时候，它会从链上获取wasm版本的runtime，并将它与native环境的runtime版本进行比较，如果相等，那么就会运行native环境的runtime，如果不等，那么就会运行链上wasm版本的runtime。</a:t>
            </a:r>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因此，链总是可以运行在正确版本上面，永不分叉。而链上runtime的升级是通过社区公投的形式来达成共识，并通过runtime的root交易来更新链上wasm版本的runtime代码，来强制执行升级的，因此可以做到对链的无缝升级。</a:t>
            </a:r>
            <a:endParaRPr lang="zh-CN" altLang="en-US"/>
          </a:p>
          <a:p>
            <a:endParaRPr lang="zh-CN" altLang="en-US"/>
          </a:p>
          <a:p>
            <a:r>
              <a:rPr lang="zh-CN" altLang="en-US"/>
              <a:t>这好比是高速路上开的汽车一边开一边换发动机。substreate真的做到了这一点。</a:t>
            </a: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8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8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8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14.xml.rels><?xml version="1.0" encoding="UTF-8" standalone="yes"?>
<Relationships xmlns="http://schemas.openxmlformats.org/package/2006/relationships"><Relationship Id="rId9" Type="http://schemas.openxmlformats.org/officeDocument/2006/relationships/image" Target="../media/image10.png"/><Relationship Id="rId8" Type="http://schemas.openxmlformats.org/officeDocument/2006/relationships/image" Target="../media/image9.png"/><Relationship Id="rId7" Type="http://schemas.openxmlformats.org/officeDocument/2006/relationships/image" Target="../media/image8.png"/><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4" Type="http://schemas.openxmlformats.org/officeDocument/2006/relationships/notesSlide" Target="../notesSlides/notesSlide13.xml"/><Relationship Id="rId13" Type="http://schemas.openxmlformats.org/officeDocument/2006/relationships/slideLayout" Target="../slideLayouts/slideLayout2.xml"/><Relationship Id="rId12" Type="http://schemas.openxmlformats.org/officeDocument/2006/relationships/image" Target="../media/image13.png"/><Relationship Id="rId11" Type="http://schemas.openxmlformats.org/officeDocument/2006/relationships/image" Target="../media/image12.png"/><Relationship Id="rId10" Type="http://schemas.openxmlformats.org/officeDocument/2006/relationships/image" Target="../media/image11.png"/><Relationship Id="rId1"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image" Target="../media/image22.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a:xfrm>
            <a:off x="2995930" y="2279650"/>
            <a:ext cx="5692775" cy="1325880"/>
          </a:xfrm>
        </p:spPr>
        <p:txBody>
          <a:bodyPr>
            <a:normAutofit/>
          </a:bodyPr>
          <a:p>
            <a:r>
              <a:rPr lang="zh-CN" altLang="en-US"/>
              <a:t>一、</a:t>
            </a:r>
            <a:r>
              <a:rPr lang="en-US" altLang="zh-CN"/>
              <a:t>Substrate</a:t>
            </a:r>
            <a:r>
              <a:rPr lang="zh-CN" altLang="en-US"/>
              <a:t>介绍</a:t>
            </a:r>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 name="图片 10" descr="9"/>
          <p:cNvPicPr>
            <a:picLocks noChangeAspect="1"/>
          </p:cNvPicPr>
          <p:nvPr/>
        </p:nvPicPr>
        <p:blipFill>
          <a:blip r:embed="rId1"/>
          <a:stretch>
            <a:fillRect/>
          </a:stretch>
        </p:blipFill>
        <p:spPr>
          <a:xfrm>
            <a:off x="1131570" y="664210"/>
            <a:ext cx="9932289" cy="5577190"/>
          </a:xfrm>
          <a:prstGeom prst="rect">
            <a:avLst/>
          </a:prstGeom>
        </p:spPr>
      </p:pic>
      <p:sp>
        <p:nvSpPr>
          <p:cNvPr id="2" name="圆角矩形 1"/>
          <p:cNvSpPr/>
          <p:nvPr/>
        </p:nvSpPr>
        <p:spPr>
          <a:xfrm>
            <a:off x="9460230" y="5561965"/>
            <a:ext cx="1304925" cy="447040"/>
          </a:xfrm>
          <a:prstGeom prst="roundRect">
            <a:avLst/>
          </a:prstGeom>
          <a:solidFill>
            <a:srgbClr val="1816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2" name="图片 11" descr="10"/>
          <p:cNvPicPr>
            <a:picLocks noChangeAspect="1"/>
          </p:cNvPicPr>
          <p:nvPr/>
        </p:nvPicPr>
        <p:blipFill>
          <a:blip r:embed="rId1"/>
          <a:stretch>
            <a:fillRect/>
          </a:stretch>
        </p:blipFill>
        <p:spPr>
          <a:xfrm>
            <a:off x="1136015" y="646430"/>
            <a:ext cx="9919812" cy="5589669"/>
          </a:xfrm>
          <a:prstGeom prst="rect">
            <a:avLst/>
          </a:prstGeom>
        </p:spPr>
      </p:pic>
      <p:sp>
        <p:nvSpPr>
          <p:cNvPr id="2" name="圆角矩形 1"/>
          <p:cNvSpPr/>
          <p:nvPr/>
        </p:nvSpPr>
        <p:spPr>
          <a:xfrm>
            <a:off x="9460230" y="5561965"/>
            <a:ext cx="1304925" cy="447040"/>
          </a:xfrm>
          <a:prstGeom prst="roundRect">
            <a:avLst/>
          </a:prstGeom>
          <a:solidFill>
            <a:srgbClr val="1816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 name="图片 12" descr="11"/>
          <p:cNvPicPr>
            <a:picLocks noChangeAspect="1"/>
          </p:cNvPicPr>
          <p:nvPr/>
        </p:nvPicPr>
        <p:blipFill>
          <a:blip r:embed="rId1"/>
          <a:stretch>
            <a:fillRect/>
          </a:stretch>
        </p:blipFill>
        <p:spPr>
          <a:xfrm>
            <a:off x="1136650" y="659130"/>
            <a:ext cx="9919812" cy="5589669"/>
          </a:xfrm>
          <a:prstGeom prst="rect">
            <a:avLst/>
          </a:prstGeom>
        </p:spPr>
      </p:pic>
      <p:sp>
        <p:nvSpPr>
          <p:cNvPr id="2" name="圆角矩形 1"/>
          <p:cNvSpPr/>
          <p:nvPr/>
        </p:nvSpPr>
        <p:spPr>
          <a:xfrm>
            <a:off x="10556240" y="5561965"/>
            <a:ext cx="233045" cy="447040"/>
          </a:xfrm>
          <a:prstGeom prst="roundRect">
            <a:avLst/>
          </a:prstGeom>
          <a:solidFill>
            <a:srgbClr val="1816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圆角矩形 2"/>
          <p:cNvSpPr/>
          <p:nvPr/>
        </p:nvSpPr>
        <p:spPr>
          <a:xfrm>
            <a:off x="9251315" y="5634355"/>
            <a:ext cx="1304925" cy="334645"/>
          </a:xfrm>
          <a:prstGeom prst="roundRect">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b="1"/>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12"/>
          <p:cNvPicPr>
            <a:picLocks noChangeAspect="1"/>
          </p:cNvPicPr>
          <p:nvPr/>
        </p:nvPicPr>
        <p:blipFill>
          <a:blip r:embed="rId1"/>
          <a:stretch>
            <a:fillRect/>
          </a:stretch>
        </p:blipFill>
        <p:spPr>
          <a:xfrm>
            <a:off x="1137600" y="658800"/>
            <a:ext cx="9907333" cy="5614627"/>
          </a:xfrm>
          <a:prstGeom prst="rect">
            <a:avLst/>
          </a:prstGeom>
        </p:spPr>
      </p:pic>
      <p:sp>
        <p:nvSpPr>
          <p:cNvPr id="5" name="圆角矩形 4"/>
          <p:cNvSpPr/>
          <p:nvPr/>
        </p:nvSpPr>
        <p:spPr>
          <a:xfrm>
            <a:off x="9460230" y="5561965"/>
            <a:ext cx="1304925" cy="447040"/>
          </a:xfrm>
          <a:prstGeom prst="roundRect">
            <a:avLst/>
          </a:prstGeom>
          <a:solidFill>
            <a:srgbClr val="1816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2"/>
          <p:cNvPicPr>
            <a:picLocks noChangeAspect="1"/>
          </p:cNvPicPr>
          <p:nvPr/>
        </p:nvPicPr>
        <p:blipFill>
          <a:blip r:embed="rId1"/>
          <a:stretch>
            <a:fillRect/>
          </a:stretch>
        </p:blipFill>
        <p:spPr>
          <a:xfrm>
            <a:off x="1136650" y="664210"/>
            <a:ext cx="9919812" cy="5577190"/>
          </a:xfrm>
          <a:prstGeom prst="rect">
            <a:avLst/>
          </a:prstGeom>
        </p:spPr>
      </p:pic>
      <p:pic>
        <p:nvPicPr>
          <p:cNvPr id="5" name="图片 4" descr="3"/>
          <p:cNvPicPr>
            <a:picLocks noChangeAspect="1"/>
          </p:cNvPicPr>
          <p:nvPr/>
        </p:nvPicPr>
        <p:blipFill>
          <a:blip r:embed="rId2"/>
          <a:stretch>
            <a:fillRect/>
          </a:stretch>
        </p:blipFill>
        <p:spPr>
          <a:xfrm>
            <a:off x="1141095" y="664210"/>
            <a:ext cx="9907333" cy="5577191"/>
          </a:xfrm>
          <a:prstGeom prst="rect">
            <a:avLst/>
          </a:prstGeom>
        </p:spPr>
      </p:pic>
      <p:pic>
        <p:nvPicPr>
          <p:cNvPr id="6" name="图片 5" descr="4"/>
          <p:cNvPicPr>
            <a:picLocks noChangeAspect="1"/>
          </p:cNvPicPr>
          <p:nvPr/>
        </p:nvPicPr>
        <p:blipFill>
          <a:blip r:embed="rId3"/>
          <a:stretch>
            <a:fillRect/>
          </a:stretch>
        </p:blipFill>
        <p:spPr>
          <a:xfrm>
            <a:off x="1136650" y="654685"/>
            <a:ext cx="9919812" cy="5602148"/>
          </a:xfrm>
          <a:prstGeom prst="rect">
            <a:avLst/>
          </a:prstGeom>
        </p:spPr>
      </p:pic>
      <p:pic>
        <p:nvPicPr>
          <p:cNvPr id="7" name="图片 6" descr="5"/>
          <p:cNvPicPr>
            <a:picLocks noChangeAspect="1"/>
          </p:cNvPicPr>
          <p:nvPr/>
        </p:nvPicPr>
        <p:blipFill>
          <a:blip r:embed="rId4"/>
          <a:stretch>
            <a:fillRect/>
          </a:stretch>
        </p:blipFill>
        <p:spPr>
          <a:xfrm>
            <a:off x="1131570" y="664210"/>
            <a:ext cx="9932289" cy="5577190"/>
          </a:xfrm>
          <a:prstGeom prst="rect">
            <a:avLst/>
          </a:prstGeom>
        </p:spPr>
      </p:pic>
      <p:pic>
        <p:nvPicPr>
          <p:cNvPr id="8" name="图片 7" descr="6"/>
          <p:cNvPicPr>
            <a:picLocks noChangeAspect="1"/>
          </p:cNvPicPr>
          <p:nvPr/>
        </p:nvPicPr>
        <p:blipFill>
          <a:blip r:embed="rId5"/>
          <a:stretch>
            <a:fillRect/>
          </a:stretch>
        </p:blipFill>
        <p:spPr>
          <a:xfrm>
            <a:off x="1141095" y="654685"/>
            <a:ext cx="9907333" cy="5602148"/>
          </a:xfrm>
          <a:prstGeom prst="rect">
            <a:avLst/>
          </a:prstGeom>
        </p:spPr>
      </p:pic>
      <p:pic>
        <p:nvPicPr>
          <p:cNvPr id="9" name="图片 8" descr="7"/>
          <p:cNvPicPr>
            <a:picLocks noChangeAspect="1"/>
          </p:cNvPicPr>
          <p:nvPr/>
        </p:nvPicPr>
        <p:blipFill>
          <a:blip r:embed="rId6"/>
          <a:stretch>
            <a:fillRect/>
          </a:stretch>
        </p:blipFill>
        <p:spPr>
          <a:xfrm>
            <a:off x="1141095" y="664210"/>
            <a:ext cx="9907333" cy="5577191"/>
          </a:xfrm>
          <a:prstGeom prst="rect">
            <a:avLst/>
          </a:prstGeom>
        </p:spPr>
      </p:pic>
      <p:pic>
        <p:nvPicPr>
          <p:cNvPr id="10" name="图片 9" descr="8"/>
          <p:cNvPicPr>
            <a:picLocks noChangeAspect="1"/>
          </p:cNvPicPr>
          <p:nvPr/>
        </p:nvPicPr>
        <p:blipFill>
          <a:blip r:embed="rId7"/>
          <a:stretch>
            <a:fillRect/>
          </a:stretch>
        </p:blipFill>
        <p:spPr>
          <a:xfrm>
            <a:off x="1141095" y="654685"/>
            <a:ext cx="9907333" cy="5602148"/>
          </a:xfrm>
          <a:prstGeom prst="rect">
            <a:avLst/>
          </a:prstGeom>
        </p:spPr>
      </p:pic>
      <p:pic>
        <p:nvPicPr>
          <p:cNvPr id="11" name="图片 10" descr="9"/>
          <p:cNvPicPr>
            <a:picLocks noChangeAspect="1"/>
          </p:cNvPicPr>
          <p:nvPr/>
        </p:nvPicPr>
        <p:blipFill>
          <a:blip r:embed="rId8"/>
          <a:stretch>
            <a:fillRect/>
          </a:stretch>
        </p:blipFill>
        <p:spPr>
          <a:xfrm>
            <a:off x="1131570" y="664210"/>
            <a:ext cx="9932289" cy="5577190"/>
          </a:xfrm>
          <a:prstGeom prst="rect">
            <a:avLst/>
          </a:prstGeom>
        </p:spPr>
      </p:pic>
      <p:pic>
        <p:nvPicPr>
          <p:cNvPr id="12" name="图片 11" descr="10"/>
          <p:cNvPicPr>
            <a:picLocks noChangeAspect="1"/>
          </p:cNvPicPr>
          <p:nvPr/>
        </p:nvPicPr>
        <p:blipFill>
          <a:blip r:embed="rId9"/>
          <a:stretch>
            <a:fillRect/>
          </a:stretch>
        </p:blipFill>
        <p:spPr>
          <a:xfrm>
            <a:off x="1136650" y="659130"/>
            <a:ext cx="9919812" cy="5589669"/>
          </a:xfrm>
          <a:prstGeom prst="rect">
            <a:avLst/>
          </a:prstGeom>
        </p:spPr>
      </p:pic>
      <p:pic>
        <p:nvPicPr>
          <p:cNvPr id="13" name="图片 12" descr="11"/>
          <p:cNvPicPr>
            <a:picLocks noChangeAspect="1"/>
          </p:cNvPicPr>
          <p:nvPr/>
        </p:nvPicPr>
        <p:blipFill>
          <a:blip r:embed="rId10"/>
          <a:stretch>
            <a:fillRect/>
          </a:stretch>
        </p:blipFill>
        <p:spPr>
          <a:xfrm>
            <a:off x="1136650" y="659130"/>
            <a:ext cx="9919812" cy="5589669"/>
          </a:xfrm>
          <a:prstGeom prst="rect">
            <a:avLst/>
          </a:prstGeom>
        </p:spPr>
      </p:pic>
      <p:pic>
        <p:nvPicPr>
          <p:cNvPr id="14" name="图片 13" descr="12"/>
          <p:cNvPicPr>
            <a:picLocks noChangeAspect="1"/>
          </p:cNvPicPr>
          <p:nvPr/>
        </p:nvPicPr>
        <p:blipFill>
          <a:blip r:embed="rId11"/>
          <a:stretch>
            <a:fillRect/>
          </a:stretch>
        </p:blipFill>
        <p:spPr>
          <a:xfrm>
            <a:off x="1141095" y="649605"/>
            <a:ext cx="9907333" cy="5614627"/>
          </a:xfrm>
          <a:prstGeom prst="rect">
            <a:avLst/>
          </a:prstGeom>
        </p:spPr>
      </p:pic>
      <p:pic>
        <p:nvPicPr>
          <p:cNvPr id="15" name="图片 14" descr="13"/>
          <p:cNvPicPr>
            <a:picLocks noChangeAspect="1"/>
          </p:cNvPicPr>
          <p:nvPr/>
        </p:nvPicPr>
        <p:blipFill>
          <a:blip r:embed="rId12"/>
          <a:stretch>
            <a:fillRect/>
          </a:stretch>
        </p:blipFill>
        <p:spPr>
          <a:xfrm>
            <a:off x="1150620" y="649605"/>
            <a:ext cx="9907333" cy="5589669"/>
          </a:xfrm>
          <a:prstGeom prst="rect">
            <a:avLst/>
          </a:prstGeom>
        </p:spPr>
      </p:pic>
      <p:sp>
        <p:nvSpPr>
          <p:cNvPr id="2" name="圆角矩形 1"/>
          <p:cNvSpPr/>
          <p:nvPr/>
        </p:nvSpPr>
        <p:spPr>
          <a:xfrm>
            <a:off x="9460230" y="5561965"/>
            <a:ext cx="1304925" cy="447040"/>
          </a:xfrm>
          <a:prstGeom prst="roundRect">
            <a:avLst/>
          </a:prstGeom>
          <a:solidFill>
            <a:srgbClr val="1816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3082925" y="2279650"/>
            <a:ext cx="5605780" cy="1325880"/>
          </a:xfrm>
        </p:spPr>
        <p:txBody>
          <a:bodyPr>
            <a:normAutofit/>
          </a:bodyPr>
          <a:p>
            <a:r>
              <a:rPr lang="zh-CN" altLang="en-US"/>
              <a:t>二、</a:t>
            </a:r>
            <a:r>
              <a:rPr lang="en-US" altLang="zh-CN"/>
              <a:t>Substrate</a:t>
            </a:r>
            <a:r>
              <a:rPr lang="zh-CN" altLang="en-US"/>
              <a:t>架构</a:t>
            </a:r>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6" name="组合 5"/>
          <p:cNvGrpSpPr/>
          <p:nvPr/>
        </p:nvGrpSpPr>
        <p:grpSpPr>
          <a:xfrm>
            <a:off x="1143635" y="644525"/>
            <a:ext cx="9904730" cy="5568950"/>
            <a:chOff x="1801" y="1015"/>
            <a:chExt cx="15598" cy="8770"/>
          </a:xfrm>
        </p:grpSpPr>
        <p:pic>
          <p:nvPicPr>
            <p:cNvPr id="4" name="图片 3" descr="1"/>
            <p:cNvPicPr>
              <a:picLocks noChangeAspect="1"/>
            </p:cNvPicPr>
            <p:nvPr/>
          </p:nvPicPr>
          <p:blipFill>
            <a:blip r:embed="rId1"/>
            <a:stretch>
              <a:fillRect/>
            </a:stretch>
          </p:blipFill>
          <p:spPr>
            <a:xfrm>
              <a:off x="1801" y="1015"/>
              <a:ext cx="15598" cy="8770"/>
            </a:xfrm>
            <a:prstGeom prst="rect">
              <a:avLst/>
            </a:prstGeom>
          </p:spPr>
        </p:pic>
        <p:sp>
          <p:nvSpPr>
            <p:cNvPr id="5" name="圆角矩形 4"/>
            <p:cNvSpPr/>
            <p:nvPr/>
          </p:nvSpPr>
          <p:spPr>
            <a:xfrm>
              <a:off x="14946" y="8662"/>
              <a:ext cx="2055" cy="704"/>
            </a:xfrm>
            <a:prstGeom prst="roundRect">
              <a:avLst/>
            </a:prstGeom>
            <a:solidFill>
              <a:srgbClr val="1816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6" name="组合 5"/>
          <p:cNvGrpSpPr/>
          <p:nvPr/>
        </p:nvGrpSpPr>
        <p:grpSpPr>
          <a:xfrm>
            <a:off x="1148715" y="632460"/>
            <a:ext cx="9894570" cy="5589270"/>
            <a:chOff x="1809" y="996"/>
            <a:chExt cx="15582" cy="8802"/>
          </a:xfrm>
        </p:grpSpPr>
        <p:pic>
          <p:nvPicPr>
            <p:cNvPr id="4" name="图片 3" descr="2"/>
            <p:cNvPicPr>
              <a:picLocks noChangeAspect="1"/>
            </p:cNvPicPr>
            <p:nvPr/>
          </p:nvPicPr>
          <p:blipFill>
            <a:blip r:embed="rId1"/>
            <a:stretch>
              <a:fillRect/>
            </a:stretch>
          </p:blipFill>
          <p:spPr>
            <a:xfrm>
              <a:off x="1809" y="996"/>
              <a:ext cx="15582" cy="8803"/>
            </a:xfrm>
            <a:prstGeom prst="rect">
              <a:avLst/>
            </a:prstGeom>
          </p:spPr>
        </p:pic>
        <p:sp>
          <p:nvSpPr>
            <p:cNvPr id="5" name="圆角矩形 4"/>
            <p:cNvSpPr/>
            <p:nvPr/>
          </p:nvSpPr>
          <p:spPr>
            <a:xfrm>
              <a:off x="14898" y="8759"/>
              <a:ext cx="2055" cy="704"/>
            </a:xfrm>
            <a:prstGeom prst="roundRect">
              <a:avLst/>
            </a:prstGeom>
            <a:solidFill>
              <a:srgbClr val="1214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5" name="组合 14"/>
          <p:cNvGrpSpPr/>
          <p:nvPr/>
        </p:nvGrpSpPr>
        <p:grpSpPr>
          <a:xfrm>
            <a:off x="1148715" y="633730"/>
            <a:ext cx="9907270" cy="5589270"/>
            <a:chOff x="1809" y="998"/>
            <a:chExt cx="15602" cy="8802"/>
          </a:xfrm>
        </p:grpSpPr>
        <p:pic>
          <p:nvPicPr>
            <p:cNvPr id="5" name="图片 4" descr="4"/>
            <p:cNvPicPr>
              <a:picLocks noChangeAspect="1"/>
            </p:cNvPicPr>
            <p:nvPr/>
          </p:nvPicPr>
          <p:blipFill>
            <a:blip r:embed="rId1"/>
            <a:stretch>
              <a:fillRect/>
            </a:stretch>
          </p:blipFill>
          <p:spPr>
            <a:xfrm>
              <a:off x="1809" y="998"/>
              <a:ext cx="15602" cy="8803"/>
            </a:xfrm>
            <a:prstGeom prst="rect">
              <a:avLst/>
            </a:prstGeom>
          </p:spPr>
        </p:pic>
        <p:sp>
          <p:nvSpPr>
            <p:cNvPr id="14" name="圆角矩形 13"/>
            <p:cNvSpPr/>
            <p:nvPr/>
          </p:nvSpPr>
          <p:spPr>
            <a:xfrm>
              <a:off x="14898" y="8759"/>
              <a:ext cx="2055" cy="704"/>
            </a:xfrm>
            <a:prstGeom prst="roundRect">
              <a:avLst/>
            </a:prstGeom>
            <a:solidFill>
              <a:srgbClr val="1816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1148715" y="633730"/>
            <a:ext cx="9907270" cy="5589270"/>
            <a:chOff x="1809" y="998"/>
            <a:chExt cx="15602" cy="8802"/>
          </a:xfrm>
        </p:grpSpPr>
        <p:pic>
          <p:nvPicPr>
            <p:cNvPr id="6" name="图片 5" descr="5"/>
            <p:cNvPicPr>
              <a:picLocks noChangeAspect="1"/>
            </p:cNvPicPr>
            <p:nvPr/>
          </p:nvPicPr>
          <p:blipFill>
            <a:blip r:embed="rId1"/>
            <a:stretch>
              <a:fillRect/>
            </a:stretch>
          </p:blipFill>
          <p:spPr>
            <a:xfrm>
              <a:off x="1809" y="998"/>
              <a:ext cx="15602" cy="8803"/>
            </a:xfrm>
            <a:prstGeom prst="rect">
              <a:avLst/>
            </a:prstGeom>
          </p:spPr>
        </p:pic>
        <p:sp>
          <p:nvSpPr>
            <p:cNvPr id="14" name="圆角矩形 13"/>
            <p:cNvSpPr/>
            <p:nvPr/>
          </p:nvSpPr>
          <p:spPr>
            <a:xfrm>
              <a:off x="14898" y="8759"/>
              <a:ext cx="2055" cy="704"/>
            </a:xfrm>
            <a:prstGeom prst="roundRect">
              <a:avLst/>
            </a:prstGeom>
            <a:solidFill>
              <a:srgbClr val="1816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1"/>
          <p:cNvPicPr>
            <a:picLocks noChangeAspect="1"/>
          </p:cNvPicPr>
          <p:nvPr/>
        </p:nvPicPr>
        <p:blipFill>
          <a:blip r:embed="rId1"/>
          <a:stretch>
            <a:fillRect/>
          </a:stretch>
        </p:blipFill>
        <p:spPr>
          <a:xfrm>
            <a:off x="1144800" y="644400"/>
            <a:ext cx="9907333" cy="5602148"/>
          </a:xfrm>
          <a:prstGeom prst="rect">
            <a:avLst/>
          </a:prstGeom>
        </p:spPr>
      </p:pic>
      <p:sp>
        <p:nvSpPr>
          <p:cNvPr id="14" name="圆角矩形 13"/>
          <p:cNvSpPr/>
          <p:nvPr/>
        </p:nvSpPr>
        <p:spPr>
          <a:xfrm>
            <a:off x="9460230" y="5561965"/>
            <a:ext cx="1304925" cy="447040"/>
          </a:xfrm>
          <a:prstGeom prst="roundRect">
            <a:avLst/>
          </a:prstGeom>
          <a:solidFill>
            <a:srgbClr val="1816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1142365" y="633730"/>
            <a:ext cx="9907270" cy="5589270"/>
            <a:chOff x="1799" y="998"/>
            <a:chExt cx="15602" cy="8802"/>
          </a:xfrm>
        </p:grpSpPr>
        <p:pic>
          <p:nvPicPr>
            <p:cNvPr id="8" name="图片 7" descr="7"/>
            <p:cNvPicPr>
              <a:picLocks noChangeAspect="1"/>
            </p:cNvPicPr>
            <p:nvPr/>
          </p:nvPicPr>
          <p:blipFill>
            <a:blip r:embed="rId1"/>
            <a:stretch>
              <a:fillRect/>
            </a:stretch>
          </p:blipFill>
          <p:spPr>
            <a:xfrm>
              <a:off x="1799" y="998"/>
              <a:ext cx="15602" cy="8803"/>
            </a:xfrm>
            <a:prstGeom prst="rect">
              <a:avLst/>
            </a:prstGeom>
          </p:spPr>
        </p:pic>
        <p:sp>
          <p:nvSpPr>
            <p:cNvPr id="14" name="圆角矩形 13"/>
            <p:cNvSpPr/>
            <p:nvPr/>
          </p:nvSpPr>
          <p:spPr>
            <a:xfrm>
              <a:off x="14888" y="8759"/>
              <a:ext cx="2055" cy="704"/>
            </a:xfrm>
            <a:prstGeom prst="roundRect">
              <a:avLst/>
            </a:prstGeom>
            <a:solidFill>
              <a:srgbClr val="1816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1148715" y="633730"/>
            <a:ext cx="9907270" cy="5589270"/>
            <a:chOff x="1809" y="998"/>
            <a:chExt cx="15602" cy="8802"/>
          </a:xfrm>
        </p:grpSpPr>
        <p:pic>
          <p:nvPicPr>
            <p:cNvPr id="9" name="图片 8" descr="8"/>
            <p:cNvPicPr>
              <a:picLocks noChangeAspect="1"/>
            </p:cNvPicPr>
            <p:nvPr/>
          </p:nvPicPr>
          <p:blipFill>
            <a:blip r:embed="rId1"/>
            <a:stretch>
              <a:fillRect/>
            </a:stretch>
          </p:blipFill>
          <p:spPr>
            <a:xfrm>
              <a:off x="1809" y="998"/>
              <a:ext cx="15602" cy="8803"/>
            </a:xfrm>
            <a:prstGeom prst="rect">
              <a:avLst/>
            </a:prstGeom>
          </p:spPr>
        </p:pic>
        <p:sp>
          <p:nvSpPr>
            <p:cNvPr id="14" name="圆角矩形 13"/>
            <p:cNvSpPr/>
            <p:nvPr/>
          </p:nvSpPr>
          <p:spPr>
            <a:xfrm>
              <a:off x="14898" y="8759"/>
              <a:ext cx="2055" cy="704"/>
            </a:xfrm>
            <a:prstGeom prst="roundRect">
              <a:avLst/>
            </a:prstGeom>
            <a:solidFill>
              <a:srgbClr val="1816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1148715" y="633730"/>
            <a:ext cx="9907270" cy="5589270"/>
            <a:chOff x="1809" y="998"/>
            <a:chExt cx="15602" cy="8802"/>
          </a:xfrm>
        </p:grpSpPr>
        <p:pic>
          <p:nvPicPr>
            <p:cNvPr id="10" name="图片 9" descr="9"/>
            <p:cNvPicPr>
              <a:picLocks noChangeAspect="1"/>
            </p:cNvPicPr>
            <p:nvPr/>
          </p:nvPicPr>
          <p:blipFill>
            <a:blip r:embed="rId1"/>
            <a:stretch>
              <a:fillRect/>
            </a:stretch>
          </p:blipFill>
          <p:spPr>
            <a:xfrm>
              <a:off x="1809" y="998"/>
              <a:ext cx="15602" cy="8803"/>
            </a:xfrm>
            <a:prstGeom prst="rect">
              <a:avLst/>
            </a:prstGeom>
          </p:spPr>
        </p:pic>
        <p:sp>
          <p:nvSpPr>
            <p:cNvPr id="14" name="圆角矩形 13"/>
            <p:cNvSpPr/>
            <p:nvPr/>
          </p:nvSpPr>
          <p:spPr>
            <a:xfrm>
              <a:off x="14898" y="8759"/>
              <a:ext cx="2055" cy="704"/>
            </a:xfrm>
            <a:prstGeom prst="roundRect">
              <a:avLst/>
            </a:prstGeom>
            <a:solidFill>
              <a:srgbClr val="1816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6" name="组合 5"/>
          <p:cNvGrpSpPr/>
          <p:nvPr/>
        </p:nvGrpSpPr>
        <p:grpSpPr>
          <a:xfrm>
            <a:off x="1148715" y="633730"/>
            <a:ext cx="9979660" cy="5641340"/>
            <a:chOff x="1809" y="998"/>
            <a:chExt cx="15716" cy="8884"/>
          </a:xfrm>
        </p:grpSpPr>
        <p:pic>
          <p:nvPicPr>
            <p:cNvPr id="11" name="图片 10" descr="10"/>
            <p:cNvPicPr>
              <a:picLocks noChangeAspect="1"/>
            </p:cNvPicPr>
            <p:nvPr/>
          </p:nvPicPr>
          <p:blipFill>
            <a:blip r:embed="rId1"/>
            <a:stretch>
              <a:fillRect/>
            </a:stretch>
          </p:blipFill>
          <p:spPr>
            <a:xfrm>
              <a:off x="1809" y="998"/>
              <a:ext cx="15717" cy="8885"/>
            </a:xfrm>
            <a:prstGeom prst="rect">
              <a:avLst/>
            </a:prstGeom>
          </p:spPr>
        </p:pic>
        <p:sp>
          <p:nvSpPr>
            <p:cNvPr id="14" name="圆角矩形 13"/>
            <p:cNvSpPr/>
            <p:nvPr/>
          </p:nvSpPr>
          <p:spPr>
            <a:xfrm>
              <a:off x="11679" y="5997"/>
              <a:ext cx="5485" cy="3612"/>
            </a:xfrm>
            <a:prstGeom prst="roundRect">
              <a:avLst/>
            </a:prstGeom>
            <a:solidFill>
              <a:srgbClr val="1816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圆角矩形 4"/>
            <p:cNvSpPr/>
            <p:nvPr/>
          </p:nvSpPr>
          <p:spPr>
            <a:xfrm>
              <a:off x="2549" y="7732"/>
              <a:ext cx="4020" cy="1398"/>
            </a:xfrm>
            <a:prstGeom prst="roundRect">
              <a:avLst/>
            </a:prstGeom>
            <a:solidFill>
              <a:srgbClr val="1816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2" name="图片 11" descr="11"/>
          <p:cNvPicPr>
            <a:picLocks noChangeAspect="1"/>
          </p:cNvPicPr>
          <p:nvPr/>
        </p:nvPicPr>
        <p:blipFill>
          <a:blip r:embed="rId1"/>
          <a:stretch>
            <a:fillRect/>
          </a:stretch>
        </p:blipFill>
        <p:spPr>
          <a:xfrm>
            <a:off x="1148400" y="633600"/>
            <a:ext cx="9894856" cy="5589670"/>
          </a:xfrm>
          <a:prstGeom prst="rect">
            <a:avLst/>
          </a:prstGeom>
        </p:spPr>
      </p:pic>
      <p:sp>
        <p:nvSpPr>
          <p:cNvPr id="4" name="圆角矩形 3"/>
          <p:cNvSpPr/>
          <p:nvPr/>
        </p:nvSpPr>
        <p:spPr>
          <a:xfrm>
            <a:off x="9460230" y="5561965"/>
            <a:ext cx="1304925" cy="447040"/>
          </a:xfrm>
          <a:prstGeom prst="roundRect">
            <a:avLst/>
          </a:prstGeom>
          <a:solidFill>
            <a:srgbClr val="1816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 name="图片 12" descr="12"/>
          <p:cNvPicPr>
            <a:picLocks noChangeAspect="1"/>
          </p:cNvPicPr>
          <p:nvPr/>
        </p:nvPicPr>
        <p:blipFill>
          <a:blip r:embed="rId1"/>
          <a:stretch>
            <a:fillRect/>
          </a:stretch>
        </p:blipFill>
        <p:spPr>
          <a:xfrm>
            <a:off x="1148400" y="633600"/>
            <a:ext cx="9907333" cy="5602148"/>
          </a:xfrm>
          <a:prstGeom prst="rect">
            <a:avLst/>
          </a:prstGeom>
        </p:spPr>
      </p:pic>
      <p:sp>
        <p:nvSpPr>
          <p:cNvPr id="4" name="圆角矩形 3"/>
          <p:cNvSpPr/>
          <p:nvPr/>
        </p:nvSpPr>
        <p:spPr>
          <a:xfrm>
            <a:off x="9460230" y="5561965"/>
            <a:ext cx="1304925" cy="447040"/>
          </a:xfrm>
          <a:prstGeom prst="roundRect">
            <a:avLst/>
          </a:prstGeom>
          <a:solidFill>
            <a:srgbClr val="1B19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圆角矩形 4"/>
          <p:cNvSpPr/>
          <p:nvPr/>
        </p:nvSpPr>
        <p:spPr>
          <a:xfrm>
            <a:off x="6754495" y="3312795"/>
            <a:ext cx="3214370" cy="1681480"/>
          </a:xfrm>
          <a:prstGeom prst="roundRect">
            <a:avLst/>
          </a:prstGeom>
          <a:solidFill>
            <a:srgbClr val="1B19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t>Polkadot 实现了 Substrate API，基于 Substrate 构建。</a:t>
            </a:r>
            <a:endParaRPr lang="zh-CN"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3082925" y="2279650"/>
            <a:ext cx="5605780" cy="1325880"/>
          </a:xfrm>
        </p:spPr>
        <p:txBody>
          <a:bodyPr>
            <a:normAutofit/>
          </a:bodyPr>
          <a:p>
            <a:r>
              <a:rPr lang="zh-CN" altLang="en-US"/>
              <a:t>三、</a:t>
            </a:r>
            <a:r>
              <a:rPr lang="zh-CN"/>
              <a:t>相关资源</a:t>
            </a:r>
            <a:endParaRPr lang="zh-CN"/>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1620520" y="1517015"/>
            <a:ext cx="6990715" cy="1814830"/>
          </a:xfrm>
          <a:prstGeom prst="rect">
            <a:avLst/>
          </a:prstGeom>
          <a:noFill/>
        </p:spPr>
        <p:txBody>
          <a:bodyPr wrap="square" rtlCol="0" anchor="t">
            <a:spAutoFit/>
          </a:bodyPr>
          <a:p>
            <a:r>
              <a:rPr lang="en-US" altLang="zh-CN" sz="1400"/>
              <a:t>3.</a:t>
            </a:r>
            <a:r>
              <a:rPr lang="en-US" altLang="zh-CN" sz="1400">
                <a:sym typeface="+mn-ea"/>
              </a:rPr>
              <a:t>15</a:t>
            </a:r>
            <a:r>
              <a:rPr lang="zh-CN" altLang="en-US" sz="1400">
                <a:sym typeface="+mn-ea"/>
              </a:rPr>
              <a:t>分钟搭建一个</a:t>
            </a:r>
            <a:r>
              <a:rPr lang="en-US" altLang="zh-CN" sz="1400">
                <a:sym typeface="+mn-ea"/>
              </a:rPr>
              <a:t>substrate</a:t>
            </a:r>
            <a:r>
              <a:rPr lang="zh-CN" altLang="en-US" sz="1400">
                <a:sym typeface="+mn-ea"/>
              </a:rPr>
              <a:t>测试环境的文档指导</a:t>
            </a:r>
            <a:endParaRPr lang="zh-CN" altLang="en-US" sz="1400">
              <a:sym typeface="+mn-ea"/>
            </a:endParaRPr>
          </a:p>
          <a:p>
            <a:r>
              <a:rPr lang="zh-CN" altLang="en-US" sz="1400"/>
              <a:t>https://substrate.readme.io/docs/creating-a-custom-substrate-chain</a:t>
            </a:r>
            <a:endParaRPr lang="en-US" altLang="zh-CN" sz="1400"/>
          </a:p>
          <a:p>
            <a:r>
              <a:rPr lang="en-US" altLang="zh-CN" sz="1400"/>
              <a:t>//</a:t>
            </a:r>
            <a:r>
              <a:rPr lang="zh-CN" altLang="en-US" sz="1400"/>
              <a:t>该指导中涉及以下两个演示项目</a:t>
            </a:r>
            <a:r>
              <a:rPr lang="en-US" altLang="zh-CN" sz="1400"/>
              <a:t>:</a:t>
            </a:r>
            <a:endParaRPr lang="zh-CN" altLang="en-US" sz="1400">
              <a:sym typeface="+mn-ea"/>
            </a:endParaRPr>
          </a:p>
          <a:p>
            <a:r>
              <a:rPr lang="zh-CN" altLang="en-US" sz="1400">
                <a:sym typeface="+mn-ea"/>
              </a:rPr>
              <a:t>https://github.com/paritytech/substrate-ui</a:t>
            </a:r>
            <a:endParaRPr lang="zh-CN" altLang="en-US" sz="1400"/>
          </a:p>
          <a:p>
            <a:r>
              <a:rPr lang="en-US" altLang="zh-CN" sz="1400">
                <a:sym typeface="+mn-ea"/>
              </a:rPr>
              <a:t>//UI</a:t>
            </a:r>
            <a:endParaRPr lang="en-US" altLang="zh-CN" sz="1400">
              <a:sym typeface="+mn-ea"/>
            </a:endParaRPr>
          </a:p>
          <a:p>
            <a:r>
              <a:rPr lang="zh-CN" altLang="en-US" sz="1400">
                <a:sym typeface="+mn-ea"/>
              </a:rPr>
              <a:t>https://github.com/paritytech/substrate-node-template</a:t>
            </a:r>
            <a:endParaRPr lang="zh-CN" altLang="en-US" sz="1400"/>
          </a:p>
          <a:p>
            <a:r>
              <a:rPr lang="en-US" altLang="zh-CN" sz="1400">
                <a:sym typeface="+mn-ea"/>
              </a:rPr>
              <a:t>//</a:t>
            </a:r>
            <a:r>
              <a:rPr lang="zh-CN" altLang="en-US" sz="1400">
                <a:sym typeface="+mn-ea"/>
              </a:rPr>
              <a:t>区块链节点</a:t>
            </a:r>
            <a:endParaRPr lang="zh-CN" altLang="en-US" sz="1400"/>
          </a:p>
          <a:p>
            <a:r>
              <a:rPr lang="en-US" altLang="zh-CN" sz="1400">
                <a:sym typeface="+mn-ea"/>
              </a:rPr>
              <a:t>//</a:t>
            </a:r>
            <a:r>
              <a:rPr lang="zh-CN" altLang="en-US" sz="1400">
                <a:solidFill>
                  <a:srgbClr val="FF0000"/>
                </a:solidFill>
                <a:sym typeface="+mn-ea"/>
              </a:rPr>
              <a:t>很遗憾，目前</a:t>
            </a:r>
            <a:r>
              <a:rPr lang="en-US" altLang="zh-CN" sz="1400">
                <a:solidFill>
                  <a:srgbClr val="FF0000"/>
                </a:solidFill>
                <a:sym typeface="+mn-ea"/>
              </a:rPr>
              <a:t>UI</a:t>
            </a:r>
            <a:r>
              <a:rPr lang="zh-CN" altLang="en-US" sz="1400">
                <a:solidFill>
                  <a:srgbClr val="FF0000"/>
                </a:solidFill>
                <a:sym typeface="+mn-ea"/>
              </a:rPr>
              <a:t>代码有</a:t>
            </a:r>
            <a:r>
              <a:rPr lang="en-US" altLang="zh-CN" sz="1400">
                <a:solidFill>
                  <a:srgbClr val="FF0000"/>
                </a:solidFill>
                <a:sym typeface="+mn-ea"/>
              </a:rPr>
              <a:t>Bug</a:t>
            </a:r>
            <a:r>
              <a:rPr lang="zh-CN" altLang="en-US" sz="1400">
                <a:solidFill>
                  <a:srgbClr val="FF0000"/>
                </a:solidFill>
                <a:sym typeface="+mn-ea"/>
              </a:rPr>
              <a:t>，无法正常运行，有人提了</a:t>
            </a:r>
            <a:r>
              <a:rPr lang="en-US" altLang="zh-CN" sz="1400">
                <a:solidFill>
                  <a:srgbClr val="FF0000"/>
                </a:solidFill>
                <a:sym typeface="+mn-ea"/>
              </a:rPr>
              <a:t>issue</a:t>
            </a:r>
            <a:r>
              <a:rPr lang="zh-CN" altLang="en-US" sz="1400">
                <a:solidFill>
                  <a:srgbClr val="FF0000"/>
                </a:solidFill>
                <a:sym typeface="+mn-ea"/>
              </a:rPr>
              <a:t>，但尚未解决。</a:t>
            </a:r>
            <a:endParaRPr lang="zh-CN" altLang="en-US" sz="1400">
              <a:solidFill>
                <a:srgbClr val="FF0000"/>
              </a:solidFill>
              <a:sym typeface="+mn-ea"/>
            </a:endParaRPr>
          </a:p>
        </p:txBody>
      </p:sp>
      <p:sp>
        <p:nvSpPr>
          <p:cNvPr id="5" name="文本框 4"/>
          <p:cNvSpPr txBox="1"/>
          <p:nvPr/>
        </p:nvSpPr>
        <p:spPr>
          <a:xfrm>
            <a:off x="1591945" y="427990"/>
            <a:ext cx="8176260" cy="737235"/>
          </a:xfrm>
          <a:prstGeom prst="rect">
            <a:avLst/>
          </a:prstGeom>
          <a:noFill/>
        </p:spPr>
        <p:txBody>
          <a:bodyPr wrap="square" rtlCol="0" anchor="t">
            <a:spAutoFit/>
          </a:bodyPr>
          <a:p>
            <a:r>
              <a:rPr lang="en-US" altLang="zh-CN" sz="1400">
                <a:sym typeface="+mn-ea"/>
              </a:rPr>
              <a:t>1.substrate</a:t>
            </a:r>
            <a:r>
              <a:rPr lang="zh-CN" altLang="en-US" sz="1400">
                <a:sym typeface="+mn-ea"/>
              </a:rPr>
              <a:t>官网</a:t>
            </a:r>
            <a:endParaRPr lang="zh-CN" altLang="en-US" sz="1400"/>
          </a:p>
          <a:p>
            <a:r>
              <a:rPr lang="zh-CN" altLang="en-US" sz="1400"/>
              <a:t>https://www.parity.io/substrate/</a:t>
            </a:r>
            <a:endParaRPr lang="zh-CN" altLang="en-US" sz="1400"/>
          </a:p>
          <a:p>
            <a:endParaRPr lang="zh-CN" altLang="en-US" sz="1400"/>
          </a:p>
        </p:txBody>
      </p:sp>
      <p:sp>
        <p:nvSpPr>
          <p:cNvPr id="9" name="文本框 8"/>
          <p:cNvSpPr txBox="1"/>
          <p:nvPr/>
        </p:nvSpPr>
        <p:spPr>
          <a:xfrm>
            <a:off x="1616075" y="988060"/>
            <a:ext cx="9311005" cy="737235"/>
          </a:xfrm>
          <a:prstGeom prst="rect">
            <a:avLst/>
          </a:prstGeom>
          <a:noFill/>
        </p:spPr>
        <p:txBody>
          <a:bodyPr wrap="square" rtlCol="0" anchor="t">
            <a:spAutoFit/>
          </a:bodyPr>
          <a:p>
            <a:r>
              <a:rPr lang="en-US" altLang="zh-CN" sz="1400">
                <a:sym typeface="+mn-ea"/>
              </a:rPr>
              <a:t>2.substrate</a:t>
            </a:r>
            <a:r>
              <a:rPr lang="zh-CN" altLang="en-US" sz="1400">
                <a:sym typeface="+mn-ea"/>
              </a:rPr>
              <a:t>开源</a:t>
            </a:r>
            <a:r>
              <a:rPr lang="zh-CN" altLang="en-US" sz="1400">
                <a:sym typeface="+mn-ea"/>
              </a:rPr>
              <a:t>项目源码</a:t>
            </a:r>
            <a:endParaRPr lang="zh-CN" altLang="en-US" sz="1400"/>
          </a:p>
          <a:p>
            <a:r>
              <a:rPr lang="zh-CN" altLang="en-US" sz="1400"/>
              <a:t>https://github.com/paritytech/substrate</a:t>
            </a:r>
            <a:endParaRPr lang="zh-CN" altLang="en-US" sz="1400"/>
          </a:p>
          <a:p>
            <a:endParaRPr lang="en-US" altLang="zh-CN" sz="1400"/>
          </a:p>
        </p:txBody>
      </p:sp>
      <p:sp>
        <p:nvSpPr>
          <p:cNvPr id="10" name="文本框 9"/>
          <p:cNvSpPr txBox="1"/>
          <p:nvPr/>
        </p:nvSpPr>
        <p:spPr>
          <a:xfrm>
            <a:off x="1670050" y="3282315"/>
            <a:ext cx="6617335" cy="1168400"/>
          </a:xfrm>
          <a:prstGeom prst="rect">
            <a:avLst/>
          </a:prstGeom>
          <a:noFill/>
        </p:spPr>
        <p:txBody>
          <a:bodyPr wrap="square" rtlCol="0" anchor="t">
            <a:spAutoFit/>
          </a:bodyPr>
          <a:p>
            <a:r>
              <a:rPr lang="en-US" altLang="zh-CN" sz="1400"/>
              <a:t>4.Rust</a:t>
            </a:r>
            <a:r>
              <a:rPr lang="zh-CN" altLang="en-US" sz="1400"/>
              <a:t>安装指导</a:t>
            </a:r>
            <a:endParaRPr lang="zh-CN" altLang="en-US" sz="1400"/>
          </a:p>
          <a:p>
            <a:r>
              <a:rPr lang="zh-CN" altLang="en-US" sz="1400"/>
              <a:t>https://jingyan.baidu.com/article/215817f7b866121edb142368.html</a:t>
            </a:r>
            <a:endParaRPr lang="zh-CN" altLang="en-US" sz="1400"/>
          </a:p>
          <a:p>
            <a:r>
              <a:rPr lang="en-US" altLang="zh-CN" sz="1400"/>
              <a:t>wasm</a:t>
            </a:r>
            <a:r>
              <a:rPr lang="zh-CN" altLang="en-US" sz="1400"/>
              <a:t>安装指导</a:t>
            </a:r>
            <a:endParaRPr lang="zh-CN" altLang="en-US" sz="1400"/>
          </a:p>
          <a:p>
            <a:r>
              <a:rPr lang="zh-CN" altLang="en-US" sz="1400"/>
              <a:t>https://www.hellorust.com/setup/wasm-target/</a:t>
            </a:r>
            <a:endParaRPr lang="zh-CN" altLang="en-US" sz="1400"/>
          </a:p>
          <a:p>
            <a:r>
              <a:rPr lang="zh-CN" altLang="en-US" sz="1400"/>
              <a:t>https://rust.cc/article/03616001-275b-4e0e-9b4f-a2b8fdfbd53f</a:t>
            </a:r>
            <a:endParaRPr lang="zh-CN" altLang="en-US" sz="1400"/>
          </a:p>
        </p:txBody>
      </p:sp>
      <p:sp>
        <p:nvSpPr>
          <p:cNvPr id="11" name="文本框 10"/>
          <p:cNvSpPr txBox="1"/>
          <p:nvPr/>
        </p:nvSpPr>
        <p:spPr>
          <a:xfrm>
            <a:off x="1670050" y="4498975"/>
            <a:ext cx="8300085" cy="521970"/>
          </a:xfrm>
          <a:prstGeom prst="rect">
            <a:avLst/>
          </a:prstGeom>
          <a:noFill/>
        </p:spPr>
        <p:txBody>
          <a:bodyPr wrap="square" rtlCol="0" anchor="t">
            <a:spAutoFit/>
          </a:bodyPr>
          <a:p>
            <a:r>
              <a:rPr lang="en-US" altLang="zh-CN" sz="1400"/>
              <a:t>5.npm</a:t>
            </a:r>
            <a:r>
              <a:rPr lang="zh-CN" altLang="en-US" sz="1400"/>
              <a:t>及</a:t>
            </a:r>
            <a:r>
              <a:rPr lang="en-US" altLang="zh-CN" sz="1400"/>
              <a:t>node</a:t>
            </a:r>
            <a:r>
              <a:rPr lang="zh-CN" altLang="en-US" sz="1400"/>
              <a:t>安装指导</a:t>
            </a:r>
            <a:endParaRPr lang="zh-CN" altLang="en-US" sz="1400"/>
          </a:p>
          <a:p>
            <a:r>
              <a:rPr lang="zh-CN" altLang="en-US" sz="1400"/>
              <a:t>https://blog.csdn.net/wangtaoking1/article/details/78005038</a:t>
            </a:r>
            <a:endParaRPr lang="zh-CN" altLang="en-US" sz="1400"/>
          </a:p>
        </p:txBody>
      </p:sp>
      <p:sp>
        <p:nvSpPr>
          <p:cNvPr id="12" name="文本框 11"/>
          <p:cNvSpPr txBox="1"/>
          <p:nvPr/>
        </p:nvSpPr>
        <p:spPr>
          <a:xfrm>
            <a:off x="1696720" y="5075555"/>
            <a:ext cx="6242685" cy="1599565"/>
          </a:xfrm>
          <a:prstGeom prst="rect">
            <a:avLst/>
          </a:prstGeom>
          <a:noFill/>
        </p:spPr>
        <p:txBody>
          <a:bodyPr wrap="square" rtlCol="0" anchor="t">
            <a:spAutoFit/>
          </a:bodyPr>
          <a:p>
            <a:r>
              <a:rPr lang="en-US" altLang="zh-CN" sz="1400"/>
              <a:t>6.</a:t>
            </a:r>
            <a:r>
              <a:rPr lang="zh-CN" altLang="en-US" sz="1400"/>
              <a:t>波卡链官网</a:t>
            </a:r>
            <a:endParaRPr lang="zh-CN" altLang="en-US" sz="1400"/>
          </a:p>
          <a:p>
            <a:r>
              <a:rPr lang="zh-CN" altLang="en-US" sz="1400"/>
              <a:t>https://polkadot.network/#cover</a:t>
            </a:r>
            <a:endParaRPr lang="zh-CN" altLang="en-US" sz="1400"/>
          </a:p>
          <a:p>
            <a:r>
              <a:rPr lang="zh-CN" altLang="en-US" sz="1400"/>
              <a:t>白皮书中文：</a:t>
            </a:r>
            <a:endParaRPr lang="zh-CN" altLang="en-US" sz="1400"/>
          </a:p>
          <a:p>
            <a:r>
              <a:rPr lang="zh-CN" altLang="en-US" sz="1400"/>
              <a:t>https://blog.csdn.net/sinat_34070003/article/details/79747162</a:t>
            </a:r>
            <a:endParaRPr lang="zh-CN" altLang="en-US" sz="1400"/>
          </a:p>
          <a:p>
            <a:endParaRPr lang="zh-CN" altLang="en-US" sz="1400"/>
          </a:p>
          <a:p>
            <a:r>
              <a:rPr lang="en-US" altLang="zh-CN" sz="1400"/>
              <a:t>7.parity</a:t>
            </a:r>
            <a:r>
              <a:rPr lang="zh-CN" altLang="en-US" sz="1400"/>
              <a:t>官网</a:t>
            </a:r>
            <a:endParaRPr lang="zh-CN" altLang="en-US" sz="1400"/>
          </a:p>
          <a:p>
            <a:r>
              <a:rPr lang="en-US" altLang="zh-CN" sz="1400"/>
              <a:t>https://www.parity.io/</a:t>
            </a:r>
            <a:endParaRPr lang="en-US" altLang="zh-CN" sz="14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2"/>
          <p:cNvPicPr>
            <a:picLocks noChangeAspect="1"/>
          </p:cNvPicPr>
          <p:nvPr/>
        </p:nvPicPr>
        <p:blipFill>
          <a:blip r:embed="rId1"/>
          <a:stretch>
            <a:fillRect/>
          </a:stretch>
        </p:blipFill>
        <p:spPr>
          <a:xfrm>
            <a:off x="1136650" y="664210"/>
            <a:ext cx="9919812" cy="5577190"/>
          </a:xfrm>
          <a:prstGeom prst="rect">
            <a:avLst/>
          </a:prstGeom>
        </p:spPr>
      </p:pic>
      <p:sp>
        <p:nvSpPr>
          <p:cNvPr id="16" name="圆角矩形 15"/>
          <p:cNvSpPr/>
          <p:nvPr/>
        </p:nvSpPr>
        <p:spPr>
          <a:xfrm>
            <a:off x="9460230" y="5561965"/>
            <a:ext cx="1304925" cy="447040"/>
          </a:xfrm>
          <a:prstGeom prst="roundRect">
            <a:avLst/>
          </a:prstGeom>
          <a:solidFill>
            <a:srgbClr val="1816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 name="图片 4" descr="3"/>
          <p:cNvPicPr>
            <a:picLocks noChangeAspect="1"/>
          </p:cNvPicPr>
          <p:nvPr/>
        </p:nvPicPr>
        <p:blipFill>
          <a:blip r:embed="rId1"/>
          <a:stretch>
            <a:fillRect/>
          </a:stretch>
        </p:blipFill>
        <p:spPr>
          <a:xfrm>
            <a:off x="1141095" y="664210"/>
            <a:ext cx="9907333" cy="5577191"/>
          </a:xfrm>
          <a:prstGeom prst="rect">
            <a:avLst/>
          </a:prstGeom>
        </p:spPr>
      </p:pic>
      <p:sp>
        <p:nvSpPr>
          <p:cNvPr id="2" name="圆角矩形 1"/>
          <p:cNvSpPr/>
          <p:nvPr/>
        </p:nvSpPr>
        <p:spPr>
          <a:xfrm>
            <a:off x="9460230" y="5561965"/>
            <a:ext cx="1304925" cy="447040"/>
          </a:xfrm>
          <a:prstGeom prst="roundRect">
            <a:avLst/>
          </a:prstGeom>
          <a:solidFill>
            <a:srgbClr val="1816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descr="4"/>
          <p:cNvPicPr>
            <a:picLocks noChangeAspect="1"/>
          </p:cNvPicPr>
          <p:nvPr/>
        </p:nvPicPr>
        <p:blipFill>
          <a:blip r:embed="rId1"/>
          <a:stretch>
            <a:fillRect/>
          </a:stretch>
        </p:blipFill>
        <p:spPr>
          <a:xfrm>
            <a:off x="1136015" y="652145"/>
            <a:ext cx="9919812" cy="5602148"/>
          </a:xfrm>
          <a:prstGeom prst="rect">
            <a:avLst/>
          </a:prstGeom>
        </p:spPr>
      </p:pic>
      <p:sp>
        <p:nvSpPr>
          <p:cNvPr id="2" name="圆角矩形 1"/>
          <p:cNvSpPr/>
          <p:nvPr/>
        </p:nvSpPr>
        <p:spPr>
          <a:xfrm>
            <a:off x="9460230" y="5561965"/>
            <a:ext cx="1304925" cy="447040"/>
          </a:xfrm>
          <a:prstGeom prst="roundRect">
            <a:avLst/>
          </a:prstGeom>
          <a:solidFill>
            <a:srgbClr val="1816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descr="5"/>
          <p:cNvPicPr>
            <a:picLocks noChangeAspect="1"/>
          </p:cNvPicPr>
          <p:nvPr/>
        </p:nvPicPr>
        <p:blipFill>
          <a:blip r:embed="rId1"/>
          <a:stretch>
            <a:fillRect/>
          </a:stretch>
        </p:blipFill>
        <p:spPr>
          <a:xfrm>
            <a:off x="1131570" y="652145"/>
            <a:ext cx="9932289" cy="5577190"/>
          </a:xfrm>
          <a:prstGeom prst="rect">
            <a:avLst/>
          </a:prstGeom>
        </p:spPr>
      </p:pic>
      <p:sp>
        <p:nvSpPr>
          <p:cNvPr id="2" name="圆角矩形 1"/>
          <p:cNvSpPr/>
          <p:nvPr/>
        </p:nvSpPr>
        <p:spPr>
          <a:xfrm>
            <a:off x="9460230" y="5561965"/>
            <a:ext cx="1304925" cy="447040"/>
          </a:xfrm>
          <a:prstGeom prst="roundRect">
            <a:avLst/>
          </a:prstGeom>
          <a:solidFill>
            <a:srgbClr val="1816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 name="图片 7" descr="6"/>
          <p:cNvPicPr>
            <a:picLocks noChangeAspect="1"/>
          </p:cNvPicPr>
          <p:nvPr/>
        </p:nvPicPr>
        <p:blipFill>
          <a:blip r:embed="rId1"/>
          <a:stretch>
            <a:fillRect/>
          </a:stretch>
        </p:blipFill>
        <p:spPr>
          <a:xfrm>
            <a:off x="1141095" y="666750"/>
            <a:ext cx="9907333" cy="5602148"/>
          </a:xfrm>
          <a:prstGeom prst="rect">
            <a:avLst/>
          </a:prstGeom>
        </p:spPr>
      </p:pic>
      <p:sp>
        <p:nvSpPr>
          <p:cNvPr id="2" name="圆角矩形 1"/>
          <p:cNvSpPr/>
          <p:nvPr/>
        </p:nvSpPr>
        <p:spPr>
          <a:xfrm>
            <a:off x="9568815" y="5845810"/>
            <a:ext cx="1329055" cy="334645"/>
          </a:xfrm>
          <a:prstGeom prst="roundRect">
            <a:avLst/>
          </a:prstGeom>
          <a:solidFill>
            <a:srgbClr val="1816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圆角矩形 2"/>
          <p:cNvSpPr/>
          <p:nvPr/>
        </p:nvSpPr>
        <p:spPr>
          <a:xfrm>
            <a:off x="10306685" y="5471160"/>
            <a:ext cx="481330" cy="709295"/>
          </a:xfrm>
          <a:prstGeom prst="roundRect">
            <a:avLst/>
          </a:prstGeom>
          <a:solidFill>
            <a:srgbClr val="1816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圆角矩形 15"/>
          <p:cNvSpPr/>
          <p:nvPr/>
        </p:nvSpPr>
        <p:spPr>
          <a:xfrm>
            <a:off x="9344660" y="5122545"/>
            <a:ext cx="962025" cy="723265"/>
          </a:xfrm>
          <a:prstGeom prst="roundRect">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9" name="图片 8" descr="7"/>
          <p:cNvPicPr>
            <a:picLocks noChangeAspect="1"/>
          </p:cNvPicPr>
          <p:nvPr/>
        </p:nvPicPr>
        <p:blipFill>
          <a:blip r:embed="rId1"/>
          <a:stretch>
            <a:fillRect/>
          </a:stretch>
        </p:blipFill>
        <p:spPr>
          <a:xfrm>
            <a:off x="1141095" y="664210"/>
            <a:ext cx="9907333" cy="5577191"/>
          </a:xfrm>
          <a:prstGeom prst="rect">
            <a:avLst/>
          </a:prstGeom>
        </p:spPr>
      </p:pic>
      <p:sp>
        <p:nvSpPr>
          <p:cNvPr id="2" name="圆角矩形 1"/>
          <p:cNvSpPr/>
          <p:nvPr/>
        </p:nvSpPr>
        <p:spPr>
          <a:xfrm>
            <a:off x="9460230" y="5586095"/>
            <a:ext cx="1304925" cy="447040"/>
          </a:xfrm>
          <a:prstGeom prst="roundRect">
            <a:avLst/>
          </a:prstGeom>
          <a:solidFill>
            <a:srgbClr val="1816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8"/>
          <p:cNvPicPr>
            <a:picLocks noChangeAspect="1"/>
          </p:cNvPicPr>
          <p:nvPr/>
        </p:nvPicPr>
        <p:blipFill>
          <a:blip r:embed="rId1"/>
          <a:stretch>
            <a:fillRect/>
          </a:stretch>
        </p:blipFill>
        <p:spPr>
          <a:xfrm>
            <a:off x="1141200" y="666000"/>
            <a:ext cx="9907333" cy="5602148"/>
          </a:xfrm>
          <a:prstGeom prst="rect">
            <a:avLst/>
          </a:prstGeom>
        </p:spPr>
      </p:pic>
      <p:sp>
        <p:nvSpPr>
          <p:cNvPr id="5" name="圆角矩形 4"/>
          <p:cNvSpPr/>
          <p:nvPr/>
        </p:nvSpPr>
        <p:spPr>
          <a:xfrm>
            <a:off x="9460230" y="5561965"/>
            <a:ext cx="1304925" cy="447040"/>
          </a:xfrm>
          <a:prstGeom prst="roundRect">
            <a:avLst/>
          </a:prstGeom>
          <a:solidFill>
            <a:srgbClr val="1816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828</Words>
  <Application>WPS 演示</Application>
  <PresentationFormat>宽屏</PresentationFormat>
  <Paragraphs>42</Paragraphs>
  <Slides>27</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27</vt:i4>
      </vt:variant>
    </vt:vector>
  </HeadingPairs>
  <TitlesOfParts>
    <vt:vector size="39" baseType="lpstr">
      <vt:lpstr>Arial</vt:lpstr>
      <vt:lpstr>宋体</vt:lpstr>
      <vt:lpstr>Wingdings</vt:lpstr>
      <vt:lpstr>宋体</vt:lpstr>
      <vt:lpstr>Arial Unicode MS</vt:lpstr>
      <vt:lpstr>Calibri Light</vt:lpstr>
      <vt:lpstr>DejaVu Sans</vt:lpstr>
      <vt:lpstr>Droid Sans Fallback</vt:lpstr>
      <vt:lpstr>Calibri</vt:lpstr>
      <vt:lpstr>微软雅黑</vt:lpstr>
      <vt:lpstr>OpenSymbol</vt:lpstr>
      <vt:lpstr>Office 主题</vt:lpstr>
      <vt:lpstr>Substrate架构</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二、Substrate架构</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zzh</dc:creator>
  <cp:lastModifiedBy>zzh</cp:lastModifiedBy>
  <cp:revision>42</cp:revision>
  <dcterms:created xsi:type="dcterms:W3CDTF">2018-12-19T09:31:35Z</dcterms:created>
  <dcterms:modified xsi:type="dcterms:W3CDTF">2018-12-19T09:31:35Z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2052-10.1.0.6757</vt:lpwstr>
  </property>
</Properties>
</file>