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C98E31-83DF-4511-AD7B-7652D69C82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9907418-4EBC-444F-A2EB-75D20745CC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DE7107-6145-4708-BA5F-540D16F80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2018/11/20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98EF1E-5F22-41F2-AA87-825E73B88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AA3CD3C-D192-4568-AB65-42002AD6F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040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BB2F50-B1DC-4AF8-9702-5E660EC8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AE820CB-B25A-45FF-A9EC-D487B14BEF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4D787C0-AE5F-47AA-BAB1-66F9ED567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2018/11/20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F7D4D9-1ABD-48B2-8300-63411BF01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5F4A441-6072-4399-AAFB-F7E8DCE61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022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4513EA3-D8CE-4693-A689-8E7E639D11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32B2D37-727B-4EF0-8B68-A40F206F72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6BCAB6-C145-41E6-85DD-6A994FD09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2018/11/20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50660EA-4923-4A35-B8EC-CE3480366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F4D288F-6FEB-4829-8C56-94EC29583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48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C2B27E-6766-4330-9A92-7F57D4CD8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0FF62A3-250F-417F-AD85-98C773530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F4E3A9-F252-4EBA-A73D-AFCBE88BC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2018/11/20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2295FC-9A04-4A39-99BC-6FE70C64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318B063-4567-4779-B985-7E72D1670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383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48F0BA-5558-44B8-A7D3-2533B4AF0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74C0B4F-8E29-4583-B9A2-276FAFEF5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2DA55BC-430C-43E5-B944-F42B828EA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2018/11/20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DF36736-0D60-40C6-A712-635E1B9B3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677BF77-62A5-4ABF-AFE6-C90BC0E70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283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7D29CB-1D07-4B4F-BBE8-74FCD0E5F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27F9424-B0DD-4758-9023-89737FF05C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0B066F1-C070-423E-8B17-4BB12776E7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17F2E4B-20DD-49C6-9987-11BF19BE0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2018/11/20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5549F5D-9B97-4E43-B4D1-F7FC0BA92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0BECA96-DFC0-43E7-AE9F-340DCDF27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573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C0659B-9CCB-4AFA-B8F7-3CC35797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E08C9E0-AFE6-4F4D-8015-D85699A5E6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D913EE0-6977-4FD4-93DF-E7ED2A0A42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4E4E6FC-B094-411A-B1D6-92BFDEEAF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4BBDBA7-CC10-46F9-A0C0-29A3900379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57E3EDD-60C8-4F8E-991B-BD805D658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2018/11/20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5922D4D-CE24-4769-8365-0FB1D3E2C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BBF74A5-545B-4F49-ACD1-8EB39324B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33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A0431C-C61D-4FE6-AA24-4CD5A6D7C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8A8E774-57EA-46CC-AA3E-CAA511C2C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2018/11/20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D0B53E1-29B0-47BE-A490-19A2CB96F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D75354E-EBFD-4D0E-BEBC-7B669A5D5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433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A833E9D-EB24-4DC3-A536-78F1D16C7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2018/11/20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EE67B0C-AC34-4DC6-9766-40622062C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BF709B5-C590-4E08-AD2A-FD2999048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927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B58BBC-F73F-4AA3-9F1F-AACCD933F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DEE03B-82E3-4BB8-946A-6B69693D9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24F8143-B10A-4C63-92E1-B34E6419B8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07AC35C-132B-456A-B86F-07A9E70D9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2018/11/20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E03BFEB-2850-450E-9832-254F34A62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1D19147-A3BC-42BE-B0CC-3CA87058E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427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BAC5E3-2EA9-427F-86B2-68889B9C8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53B3FFC-22CA-4CD3-AC03-DB8312C0C8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4513465-D773-4D23-BFA3-6198E62150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0F460F-7E72-4317-B5C2-DE5328305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2018/11/20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E8449AD-3C28-43D6-BF8B-09FD4FEAB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4E57FA1-1B82-46B6-B2FE-7D96390A8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5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81498CF-BEF1-4332-977B-E61305417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3702B12-40FC-4AAF-94E6-CC58023CD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DFCC49C-6557-4C16-BAC9-5D055AA335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AA4F2-A724-4C07-B322-48DDC6E60029}" type="datetimeFigureOut">
              <a:rPr lang="zh-CN" altLang="en-US" smtClean="0"/>
              <a:t>2018/11/20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DE3158-FB3F-4C47-8932-9DBEB9376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3C121F2-8A45-4854-A69E-86015742E9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85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CCB3BEF5-FEB6-4237-86E4-4A335C0DB6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929" y="1144489"/>
            <a:ext cx="2657053" cy="472365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DB5DCE9-838B-4365-945C-BBB0A55AF36B}"/>
              </a:ext>
            </a:extLst>
          </p:cNvPr>
          <p:cNvSpPr txBox="1"/>
          <p:nvPr/>
        </p:nvSpPr>
        <p:spPr>
          <a:xfrm>
            <a:off x="0" y="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区块链竞猜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0128E0B-A444-458C-BEC5-6E078D88CF25}"/>
              </a:ext>
            </a:extLst>
          </p:cNvPr>
          <p:cNvSpPr/>
          <p:nvPr/>
        </p:nvSpPr>
        <p:spPr>
          <a:xfrm>
            <a:off x="3224125" y="1463258"/>
            <a:ext cx="4953740" cy="426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竞猜游戏合约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A0F7383-F3E7-4652-A253-8DD65DB2D4E0}"/>
              </a:ext>
            </a:extLst>
          </p:cNvPr>
          <p:cNvSpPr/>
          <p:nvPr/>
        </p:nvSpPr>
        <p:spPr>
          <a:xfrm>
            <a:off x="6943868" y="2441402"/>
            <a:ext cx="123399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盈利资金池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EB246CC5-49F2-494F-87D7-F99645E6A4D7}"/>
              </a:ext>
            </a:extLst>
          </p:cNvPr>
          <p:cNvSpPr/>
          <p:nvPr/>
        </p:nvSpPr>
        <p:spPr>
          <a:xfrm>
            <a:off x="936645" y="1463258"/>
            <a:ext cx="878890" cy="4305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运营</a:t>
            </a: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2B6DE5E5-3A15-4C34-BD6C-8711ED8C2BBC}"/>
              </a:ext>
            </a:extLst>
          </p:cNvPr>
          <p:cNvCxnSpPr>
            <a:cxnSpLocks/>
            <a:stCxn id="9" idx="3"/>
            <a:endCxn id="7" idx="1"/>
          </p:cNvCxnSpPr>
          <p:nvPr/>
        </p:nvCxnSpPr>
        <p:spPr>
          <a:xfrm flipV="1">
            <a:off x="1815535" y="1676392"/>
            <a:ext cx="1408590" cy="2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941C21EA-74EC-49FF-ADB1-2744671143B2}"/>
              </a:ext>
            </a:extLst>
          </p:cNvPr>
          <p:cNvSpPr txBox="1"/>
          <p:nvPr/>
        </p:nvSpPr>
        <p:spPr>
          <a:xfrm>
            <a:off x="2083095" y="136861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创建游戏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7889FB62-9E93-488B-9967-BE624313E69B}"/>
              </a:ext>
            </a:extLst>
          </p:cNvPr>
          <p:cNvSpPr/>
          <p:nvPr/>
        </p:nvSpPr>
        <p:spPr>
          <a:xfrm>
            <a:off x="3884040" y="2441402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单次游戏资金池</a:t>
            </a:r>
          </a:p>
        </p:txBody>
      </p: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F4CA22EF-DA38-4E0A-A3ED-BABA2AE6BFB7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4544683" y="1806790"/>
            <a:ext cx="0" cy="634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CB5BEDFD-4547-4FDD-B0D8-E7752CEC8CFE}"/>
              </a:ext>
            </a:extLst>
          </p:cNvPr>
          <p:cNvCxnSpPr>
            <a:cxnSpLocks/>
            <a:stCxn id="22" idx="3"/>
            <a:endCxn id="8" idx="1"/>
          </p:cNvCxnSpPr>
          <p:nvPr/>
        </p:nvCxnSpPr>
        <p:spPr>
          <a:xfrm>
            <a:off x="5205326" y="2626068"/>
            <a:ext cx="17385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FCC9D145-C71F-4229-8ECD-8BEB46C9D693}"/>
              </a:ext>
            </a:extLst>
          </p:cNvPr>
          <p:cNvSpPr txBox="1"/>
          <p:nvPr/>
        </p:nvSpPr>
        <p:spPr>
          <a:xfrm>
            <a:off x="5623191" y="231037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固定比率抽成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C4285BA4-A26F-409F-A1A5-403D4DA427AE}"/>
              </a:ext>
            </a:extLst>
          </p:cNvPr>
          <p:cNvSpPr/>
          <p:nvPr/>
        </p:nvSpPr>
        <p:spPr>
          <a:xfrm>
            <a:off x="3884040" y="3257860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结果揭晓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FE27BC74-4F9D-4A01-A61E-05ECD63B17B3}"/>
              </a:ext>
            </a:extLst>
          </p:cNvPr>
          <p:cNvSpPr/>
          <p:nvPr/>
        </p:nvSpPr>
        <p:spPr>
          <a:xfrm>
            <a:off x="3884040" y="3974735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合约分成</a:t>
            </a:r>
          </a:p>
        </p:txBody>
      </p:sp>
      <p:sp>
        <p:nvSpPr>
          <p:cNvPr id="30" name="流程图: 接点 29">
            <a:extLst>
              <a:ext uri="{FF2B5EF4-FFF2-40B4-BE49-F238E27FC236}">
                <a16:creationId xmlns:a16="http://schemas.microsoft.com/office/drawing/2014/main" id="{0D0C1445-A3DB-49DF-991E-DA155FEB8136}"/>
              </a:ext>
            </a:extLst>
          </p:cNvPr>
          <p:cNvSpPr/>
          <p:nvPr/>
        </p:nvSpPr>
        <p:spPr>
          <a:xfrm>
            <a:off x="4321707" y="4795991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1B5E041B-F67A-470C-B453-17694B73BD92}"/>
              </a:ext>
            </a:extLst>
          </p:cNvPr>
          <p:cNvCxnSpPr>
            <a:cxnSpLocks/>
            <a:stCxn id="27" idx="2"/>
            <a:endCxn id="30" idx="0"/>
          </p:cNvCxnSpPr>
          <p:nvPr/>
        </p:nvCxnSpPr>
        <p:spPr>
          <a:xfrm>
            <a:off x="4544683" y="4344067"/>
            <a:ext cx="5624" cy="451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4E9B1157-FA4B-460D-9C86-07B9D4AF5770}"/>
              </a:ext>
            </a:extLst>
          </p:cNvPr>
          <p:cNvCxnSpPr>
            <a:cxnSpLocks/>
            <a:stCxn id="22" idx="2"/>
            <a:endCxn id="26" idx="0"/>
          </p:cNvCxnSpPr>
          <p:nvPr/>
        </p:nvCxnSpPr>
        <p:spPr>
          <a:xfrm>
            <a:off x="4544683" y="2810734"/>
            <a:ext cx="0" cy="447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A8846746-CC6F-4BD9-89E6-B1818D85AA10}"/>
              </a:ext>
            </a:extLst>
          </p:cNvPr>
          <p:cNvCxnSpPr>
            <a:cxnSpLocks/>
            <a:stCxn id="26" idx="2"/>
            <a:endCxn id="27" idx="0"/>
          </p:cNvCxnSpPr>
          <p:nvPr/>
        </p:nvCxnSpPr>
        <p:spPr>
          <a:xfrm>
            <a:off x="4544683" y="3627192"/>
            <a:ext cx="0" cy="347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连接符: 肘形 35">
            <a:extLst>
              <a:ext uri="{FF2B5EF4-FFF2-40B4-BE49-F238E27FC236}">
                <a16:creationId xmlns:a16="http://schemas.microsoft.com/office/drawing/2014/main" id="{86B446E4-83A7-4F06-8A9A-3D381D28A73A}"/>
              </a:ext>
            </a:extLst>
          </p:cNvPr>
          <p:cNvCxnSpPr>
            <a:cxnSpLocks/>
            <a:stCxn id="9" idx="2"/>
            <a:endCxn id="26" idx="1"/>
          </p:cNvCxnSpPr>
          <p:nvPr/>
        </p:nvCxnSpPr>
        <p:spPr>
          <a:xfrm rot="16200000" flipH="1">
            <a:off x="1855715" y="1414200"/>
            <a:ext cx="1548701" cy="250795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>
            <a:extLst>
              <a:ext uri="{FF2B5EF4-FFF2-40B4-BE49-F238E27FC236}">
                <a16:creationId xmlns:a16="http://schemas.microsoft.com/office/drawing/2014/main" id="{F0A3A412-2F11-4140-9FB4-5BF898D5261D}"/>
              </a:ext>
            </a:extLst>
          </p:cNvPr>
          <p:cNvSpPr txBox="1"/>
          <p:nvPr/>
        </p:nvSpPr>
        <p:spPr>
          <a:xfrm>
            <a:off x="4568740" y="4414611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Yes</a:t>
            </a:r>
            <a:endParaRPr lang="zh-CN" altLang="en-US" sz="1200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1AAC88DD-F2C0-4CF0-B60B-47F881911948}"/>
              </a:ext>
            </a:extLst>
          </p:cNvPr>
          <p:cNvSpPr txBox="1"/>
          <p:nvPr/>
        </p:nvSpPr>
        <p:spPr>
          <a:xfrm>
            <a:off x="5834206" y="3959840"/>
            <a:ext cx="198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按投注比例分配给赢家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cxnSp>
        <p:nvCxnSpPr>
          <p:cNvPr id="47" name="直接箭头连接符 46">
            <a:extLst>
              <a:ext uri="{FF2B5EF4-FFF2-40B4-BE49-F238E27FC236}">
                <a16:creationId xmlns:a16="http://schemas.microsoft.com/office/drawing/2014/main" id="{70A63EB4-D8ED-4A0F-A3B7-BCF61C911BBD}"/>
              </a:ext>
            </a:extLst>
          </p:cNvPr>
          <p:cNvCxnSpPr>
            <a:cxnSpLocks/>
          </p:cNvCxnSpPr>
          <p:nvPr/>
        </p:nvCxnSpPr>
        <p:spPr>
          <a:xfrm flipH="1">
            <a:off x="5195829" y="4080721"/>
            <a:ext cx="670812" cy="1044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>
            <a:extLst>
              <a:ext uri="{FF2B5EF4-FFF2-40B4-BE49-F238E27FC236}">
                <a16:creationId xmlns:a16="http://schemas.microsoft.com/office/drawing/2014/main" id="{F9F370BF-F23C-4080-84EA-6B5741FC4D0C}"/>
              </a:ext>
            </a:extLst>
          </p:cNvPr>
          <p:cNvSpPr txBox="1"/>
          <p:nvPr/>
        </p:nvSpPr>
        <p:spPr>
          <a:xfrm>
            <a:off x="2083095" y="1722621"/>
            <a:ext cx="970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游戏</a:t>
            </a:r>
            <a:r>
              <a:rPr lang="en-US" altLang="zh-CN" sz="1200" dirty="0"/>
              <a:t>id</a:t>
            </a:r>
            <a:r>
              <a:rPr lang="zh-CN" altLang="en-US" sz="1200" dirty="0"/>
              <a:t>：</a:t>
            </a:r>
            <a:r>
              <a:rPr lang="en-US" altLang="zh-CN" sz="1200" dirty="0"/>
              <a:t>xxx</a:t>
            </a:r>
            <a:endParaRPr lang="zh-CN" altLang="en-US" sz="1200" dirty="0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9B397543-C36B-48D9-AE9B-5DBFCA1EC507}"/>
              </a:ext>
            </a:extLst>
          </p:cNvPr>
          <p:cNvSpPr txBox="1"/>
          <p:nvPr/>
        </p:nvSpPr>
        <p:spPr>
          <a:xfrm>
            <a:off x="1236836" y="5286229"/>
            <a:ext cx="707116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1.</a:t>
            </a:r>
            <a:r>
              <a:rPr lang="zh-CN" altLang="en-US" sz="1200" dirty="0"/>
              <a:t>竞猜内容及结果、投注信息、分成信息均上链，可查可溯。</a:t>
            </a:r>
            <a:endParaRPr lang="en-US" altLang="zh-CN" sz="1200" dirty="0"/>
          </a:p>
          <a:p>
            <a:r>
              <a:rPr lang="en-US" altLang="zh-CN" sz="1200" dirty="0"/>
              <a:t>2.</a:t>
            </a:r>
            <a:r>
              <a:rPr lang="zh-CN" altLang="en-US" sz="1200" dirty="0"/>
              <a:t>资金完全来源于参与的用户。</a:t>
            </a:r>
            <a:endParaRPr lang="en-US" altLang="zh-CN" sz="1200" dirty="0"/>
          </a:p>
          <a:p>
            <a:r>
              <a:rPr lang="en-US" altLang="zh-CN" sz="1200" dirty="0"/>
              <a:t>3.</a:t>
            </a:r>
            <a:r>
              <a:rPr lang="zh-CN" altLang="en-US" sz="1200" dirty="0"/>
              <a:t>平台固定抽成。</a:t>
            </a:r>
            <a:endParaRPr lang="en-US" altLang="zh-CN" sz="1200" dirty="0"/>
          </a:p>
          <a:p>
            <a:r>
              <a:rPr lang="en-US" altLang="zh-CN" sz="1200" dirty="0"/>
              <a:t>4.</a:t>
            </a:r>
            <a:r>
              <a:rPr lang="zh-CN" altLang="en-US" sz="1200" dirty="0"/>
              <a:t>平台运营很关键，需要设计一些有意思的话题，吸引人们持续参与。</a:t>
            </a:r>
            <a:endParaRPr lang="en-US" altLang="zh-CN" sz="1200" dirty="0"/>
          </a:p>
          <a:p>
            <a:r>
              <a:rPr lang="en-US" altLang="zh-CN" sz="1200" dirty="0"/>
              <a:t>5.</a:t>
            </a:r>
            <a:r>
              <a:rPr lang="zh-CN" altLang="en-US" sz="1200" dirty="0"/>
              <a:t>可以配套要做一些营销、推广等商业活动。</a:t>
            </a:r>
            <a:endParaRPr lang="en-US" altLang="zh-CN" sz="1200" dirty="0"/>
          </a:p>
          <a:p>
            <a:r>
              <a:rPr lang="en-US" altLang="zh-CN" sz="1200" dirty="0"/>
              <a:t>6.</a:t>
            </a:r>
            <a:r>
              <a:rPr lang="zh-CN" altLang="en-US" sz="1200" dirty="0"/>
              <a:t>用户可以使用</a:t>
            </a:r>
            <a:r>
              <a:rPr lang="en-US" altLang="zh-CN" sz="1200" dirty="0"/>
              <a:t>BTY</a:t>
            </a:r>
            <a:r>
              <a:rPr lang="zh-CN" altLang="en-US" sz="1200" dirty="0"/>
              <a:t>、稳定币、博彩币等参与不同的竞猜游戏。</a:t>
            </a:r>
            <a:endParaRPr lang="en-US" altLang="zh-CN" sz="1200" dirty="0"/>
          </a:p>
          <a:p>
            <a:r>
              <a:rPr lang="en-US" altLang="zh-CN" sz="1200" dirty="0"/>
              <a:t>7.</a:t>
            </a:r>
            <a:r>
              <a:rPr lang="zh-CN" altLang="en-US" sz="1200" dirty="0"/>
              <a:t>由于游戏模型比较简单，一个合约可以支持各种竞猜。</a:t>
            </a:r>
            <a:endParaRPr lang="en-US" altLang="zh-CN" sz="1200" dirty="0"/>
          </a:p>
          <a:p>
            <a:r>
              <a:rPr lang="en-US" altLang="zh-CN" sz="1200" dirty="0"/>
              <a:t>8.</a:t>
            </a:r>
            <a:r>
              <a:rPr lang="zh-CN" altLang="en-US" sz="1200" dirty="0"/>
              <a:t>为了优化性能和体验，也可以加入中心化的中间节点，缓存记录大家的投注信息，减少合约复杂度。</a:t>
            </a:r>
            <a:endParaRPr lang="en-US" altLang="zh-CN" sz="1200" dirty="0"/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450EF772-C385-4066-95B6-25BA6E6D306B}"/>
              </a:ext>
            </a:extLst>
          </p:cNvPr>
          <p:cNvSpPr txBox="1"/>
          <p:nvPr/>
        </p:nvSpPr>
        <p:spPr>
          <a:xfrm>
            <a:off x="999454" y="815676"/>
            <a:ext cx="6731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例如：竞猜</a:t>
            </a:r>
            <a:r>
              <a:rPr lang="en-US" altLang="zh-CN" sz="1200" dirty="0"/>
              <a:t>{topic:”2018</a:t>
            </a:r>
            <a:r>
              <a:rPr lang="zh-CN" altLang="en-US" sz="1200" dirty="0"/>
              <a:t>年</a:t>
            </a:r>
            <a:r>
              <a:rPr lang="en-US" altLang="zh-CN" sz="1200" dirty="0"/>
              <a:t>10</a:t>
            </a:r>
            <a:r>
              <a:rPr lang="zh-CN" altLang="en-US" sz="1200" dirty="0"/>
              <a:t>月</a:t>
            </a:r>
            <a:r>
              <a:rPr lang="en-US" altLang="zh-CN" sz="1200" dirty="0"/>
              <a:t>27</a:t>
            </a:r>
            <a:r>
              <a:rPr lang="zh-CN" altLang="en-US" sz="1200" dirty="0"/>
              <a:t>日上证</a:t>
            </a:r>
            <a:r>
              <a:rPr lang="en-US" altLang="zh-CN" sz="1200" dirty="0"/>
              <a:t>A</a:t>
            </a:r>
            <a:r>
              <a:rPr lang="zh-CN" altLang="en-US" sz="1200" dirty="0"/>
              <a:t>股收盘点数是否会高于</a:t>
            </a:r>
            <a:r>
              <a:rPr lang="en-US" altLang="zh-CN" sz="1200" dirty="0"/>
              <a:t>2600”</a:t>
            </a:r>
            <a:r>
              <a:rPr lang="zh-CN" altLang="en-US" sz="1200" dirty="0"/>
              <a:t>，选项：</a:t>
            </a:r>
            <a:r>
              <a:rPr lang="en-US" altLang="zh-CN" sz="1200" dirty="0"/>
              <a:t>{A</a:t>
            </a:r>
            <a:r>
              <a:rPr lang="zh-CN" altLang="en-US" sz="1200" dirty="0"/>
              <a:t>：会；</a:t>
            </a:r>
            <a:r>
              <a:rPr lang="en-US" altLang="zh-CN" sz="1200" dirty="0"/>
              <a:t>B</a:t>
            </a:r>
            <a:r>
              <a:rPr lang="zh-CN" altLang="en-US" sz="1200" dirty="0"/>
              <a:t>：不会</a:t>
            </a:r>
            <a:r>
              <a:rPr lang="en-US" altLang="zh-CN" sz="1200" dirty="0"/>
              <a:t>}}</a:t>
            </a:r>
            <a:endParaRPr lang="zh-CN" altLang="en-US" sz="1200" dirty="0"/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0CEC0D9C-3C07-4680-AA4F-DC37562E68A5}"/>
              </a:ext>
            </a:extLst>
          </p:cNvPr>
          <p:cNvSpPr/>
          <p:nvPr/>
        </p:nvSpPr>
        <p:spPr>
          <a:xfrm>
            <a:off x="2457309" y="2199950"/>
            <a:ext cx="949918" cy="274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玩家</a:t>
            </a:r>
            <a:r>
              <a:rPr lang="en-US" altLang="zh-CN" sz="1200" dirty="0"/>
              <a:t>1</a:t>
            </a:r>
            <a:endParaRPr lang="zh-CN" altLang="en-US" sz="1200" dirty="0"/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13D4647C-5DF1-4861-8E98-2844009B55EC}"/>
              </a:ext>
            </a:extLst>
          </p:cNvPr>
          <p:cNvSpPr/>
          <p:nvPr/>
        </p:nvSpPr>
        <p:spPr>
          <a:xfrm>
            <a:off x="2456936" y="2636942"/>
            <a:ext cx="949918" cy="274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玩家</a:t>
            </a:r>
            <a:r>
              <a:rPr lang="en-US" altLang="zh-CN" sz="1200" dirty="0"/>
              <a:t>N</a:t>
            </a:r>
            <a:endParaRPr lang="zh-CN" altLang="en-US" sz="1200" dirty="0"/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AB46C5BC-2F0F-498C-96A9-FACD770D2134}"/>
              </a:ext>
            </a:extLst>
          </p:cNvPr>
          <p:cNvSpPr txBox="1"/>
          <p:nvPr/>
        </p:nvSpPr>
        <p:spPr>
          <a:xfrm>
            <a:off x="2758610" y="2370860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…</a:t>
            </a:r>
            <a:endParaRPr lang="zh-CN" altLang="en-US" dirty="0"/>
          </a:p>
        </p:txBody>
      </p: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0803EE16-A1A9-4FF1-A63E-597EB7CF1C7C}"/>
              </a:ext>
            </a:extLst>
          </p:cNvPr>
          <p:cNvCxnSpPr>
            <a:stCxn id="53" idx="3"/>
            <a:endCxn id="22" idx="1"/>
          </p:cNvCxnSpPr>
          <p:nvPr/>
        </p:nvCxnSpPr>
        <p:spPr>
          <a:xfrm>
            <a:off x="3407227" y="2337030"/>
            <a:ext cx="476813" cy="289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>
            <a:extLst>
              <a:ext uri="{FF2B5EF4-FFF2-40B4-BE49-F238E27FC236}">
                <a16:creationId xmlns:a16="http://schemas.microsoft.com/office/drawing/2014/main" id="{8C132538-1B32-4147-A735-33290F9B53A8}"/>
              </a:ext>
            </a:extLst>
          </p:cNvPr>
          <p:cNvCxnSpPr>
            <a:stCxn id="54" idx="3"/>
            <a:endCxn id="22" idx="1"/>
          </p:cNvCxnSpPr>
          <p:nvPr/>
        </p:nvCxnSpPr>
        <p:spPr>
          <a:xfrm flipV="1">
            <a:off x="3406854" y="2626068"/>
            <a:ext cx="477186" cy="147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59">
            <a:extLst>
              <a:ext uri="{FF2B5EF4-FFF2-40B4-BE49-F238E27FC236}">
                <a16:creationId xmlns:a16="http://schemas.microsoft.com/office/drawing/2014/main" id="{DBFBE105-29C9-48D5-9B3E-DBC702E6BB92}"/>
              </a:ext>
            </a:extLst>
          </p:cNvPr>
          <p:cNvSpPr txBox="1"/>
          <p:nvPr/>
        </p:nvSpPr>
        <p:spPr>
          <a:xfrm>
            <a:off x="3466175" y="216440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投注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DD4F32D7-73EB-405F-B2D1-D63409056848}"/>
              </a:ext>
            </a:extLst>
          </p:cNvPr>
          <p:cNvSpPr txBox="1"/>
          <p:nvPr/>
        </p:nvSpPr>
        <p:spPr>
          <a:xfrm>
            <a:off x="1891468" y="3138182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向合约提交结果</a:t>
            </a:r>
          </a:p>
        </p:txBody>
      </p:sp>
      <p:cxnSp>
        <p:nvCxnSpPr>
          <p:cNvPr id="65" name="直接箭头连接符 64">
            <a:extLst>
              <a:ext uri="{FF2B5EF4-FFF2-40B4-BE49-F238E27FC236}">
                <a16:creationId xmlns:a16="http://schemas.microsoft.com/office/drawing/2014/main" id="{82B0C59A-CCD8-4D6D-92BE-CE27E94FC80F}"/>
              </a:ext>
            </a:extLst>
          </p:cNvPr>
          <p:cNvCxnSpPr>
            <a:stCxn id="11" idx="0"/>
          </p:cNvCxnSpPr>
          <p:nvPr/>
        </p:nvCxnSpPr>
        <p:spPr>
          <a:xfrm flipH="1" flipV="1">
            <a:off x="2534500" y="1137781"/>
            <a:ext cx="1" cy="2308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>
            <a:extLst>
              <a:ext uri="{FF2B5EF4-FFF2-40B4-BE49-F238E27FC236}">
                <a16:creationId xmlns:a16="http://schemas.microsoft.com/office/drawing/2014/main" id="{93466D16-0941-4E58-8AA9-3BDF9749DC52}"/>
              </a:ext>
            </a:extLst>
          </p:cNvPr>
          <p:cNvSpPr txBox="1"/>
          <p:nvPr/>
        </p:nvSpPr>
        <p:spPr>
          <a:xfrm>
            <a:off x="4641474" y="1995125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选项及金额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cxnSp>
        <p:nvCxnSpPr>
          <p:cNvPr id="68" name="直接箭头连接符 67">
            <a:extLst>
              <a:ext uri="{FF2B5EF4-FFF2-40B4-BE49-F238E27FC236}">
                <a16:creationId xmlns:a16="http://schemas.microsoft.com/office/drawing/2014/main" id="{B0D81827-4A59-46F9-A4C3-D9AD61EDF818}"/>
              </a:ext>
            </a:extLst>
          </p:cNvPr>
          <p:cNvCxnSpPr>
            <a:cxnSpLocks/>
            <a:endCxn id="60" idx="3"/>
          </p:cNvCxnSpPr>
          <p:nvPr/>
        </p:nvCxnSpPr>
        <p:spPr>
          <a:xfrm flipH="1">
            <a:off x="3958618" y="2158930"/>
            <a:ext cx="767602" cy="1439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>
            <a:extLst>
              <a:ext uri="{FF2B5EF4-FFF2-40B4-BE49-F238E27FC236}">
                <a16:creationId xmlns:a16="http://schemas.microsoft.com/office/drawing/2014/main" id="{A094B2BF-EBA5-4340-8251-050F59581CD6}"/>
              </a:ext>
            </a:extLst>
          </p:cNvPr>
          <p:cNvSpPr/>
          <p:nvPr/>
        </p:nvSpPr>
        <p:spPr>
          <a:xfrm>
            <a:off x="8910370" y="532286"/>
            <a:ext cx="2159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公信宝平台中的预测市场</a:t>
            </a:r>
          </a:p>
        </p:txBody>
      </p: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id="{11E070A8-B88F-4E8D-B4B3-67674FABA370}"/>
              </a:ext>
            </a:extLst>
          </p:cNvPr>
          <p:cNvCxnSpPr>
            <a:cxnSpLocks/>
            <a:stCxn id="70" idx="2"/>
            <a:endCxn id="5" idx="0"/>
          </p:cNvCxnSpPr>
          <p:nvPr/>
        </p:nvCxnSpPr>
        <p:spPr>
          <a:xfrm>
            <a:off x="9990153" y="840063"/>
            <a:ext cx="4303" cy="3044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869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4CF80F78-5729-466F-B18F-6A1A22B79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604" y="794118"/>
            <a:ext cx="5238095" cy="540952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285E1542-12E0-4EDC-9BA6-4C57ECDA11BA}"/>
              </a:ext>
            </a:extLst>
          </p:cNvPr>
          <p:cNvSpPr txBox="1"/>
          <p:nvPr/>
        </p:nvSpPr>
        <p:spPr>
          <a:xfrm>
            <a:off x="6676699" y="4285482"/>
            <a:ext cx="43153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1.</a:t>
            </a:r>
            <a:r>
              <a:rPr lang="zh-CN" altLang="en-US" sz="1200" dirty="0"/>
              <a:t>将每局竞猜的内容上链</a:t>
            </a:r>
            <a:endParaRPr lang="en-US" altLang="zh-CN" sz="1200" dirty="0"/>
          </a:p>
          <a:p>
            <a:r>
              <a:rPr lang="en-US" altLang="zh-CN" sz="1200" dirty="0"/>
              <a:t>2.</a:t>
            </a:r>
            <a:r>
              <a:rPr lang="zh-CN" altLang="en-US" sz="1200" dirty="0"/>
              <a:t>将用户的投注信息上链</a:t>
            </a:r>
            <a:endParaRPr lang="en-US" altLang="zh-CN" sz="1200" dirty="0"/>
          </a:p>
          <a:p>
            <a:r>
              <a:rPr lang="en-US" altLang="zh-CN" sz="1200" dirty="0"/>
              <a:t>3.</a:t>
            </a:r>
            <a:r>
              <a:rPr lang="zh-CN" altLang="en-US" sz="1200" dirty="0"/>
              <a:t>将用户的获奖信息上链</a:t>
            </a:r>
            <a:endParaRPr lang="en-US" altLang="zh-CN" sz="1200" dirty="0"/>
          </a:p>
          <a:p>
            <a:r>
              <a:rPr lang="en-US" altLang="zh-CN" sz="1200" dirty="0"/>
              <a:t>4.</a:t>
            </a:r>
            <a:r>
              <a:rPr lang="zh-CN" altLang="en-US" sz="1200" dirty="0"/>
              <a:t>结果揭晓时集中转账到合约</a:t>
            </a:r>
            <a:endParaRPr lang="en-US" altLang="zh-CN" sz="1200" dirty="0"/>
          </a:p>
          <a:p>
            <a:r>
              <a:rPr lang="en-US" altLang="zh-CN" sz="1200" dirty="0"/>
              <a:t>5.</a:t>
            </a:r>
            <a:r>
              <a:rPr lang="zh-CN" altLang="en-US" sz="1200" dirty="0"/>
              <a:t>结果揭晓后，对从合约转出的抽税后的奖励金对中奖用户进行分配，并转入用户账户</a:t>
            </a:r>
            <a:endParaRPr lang="en-US" altLang="zh-CN" sz="1200" dirty="0"/>
          </a:p>
          <a:p>
            <a:r>
              <a:rPr lang="en-US" altLang="zh-CN" sz="1200" dirty="0"/>
              <a:t>6.</a:t>
            </a:r>
            <a:r>
              <a:rPr lang="zh-CN" altLang="en-US" sz="1200" dirty="0"/>
              <a:t>用户从竞猜网站和区块链上查到的投注及获奖信息是一致的。</a:t>
            </a:r>
            <a:endParaRPr lang="en-US" altLang="zh-CN" sz="12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9A2B894-F851-4B2F-8EF2-50713A817BAE}"/>
              </a:ext>
            </a:extLst>
          </p:cNvPr>
          <p:cNvSpPr txBox="1"/>
          <p:nvPr/>
        </p:nvSpPr>
        <p:spPr>
          <a:xfrm>
            <a:off x="0" y="0"/>
            <a:ext cx="6423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区块链竞猜流程时序</a:t>
            </a:r>
            <a:r>
              <a:rPr lang="en-US" altLang="zh-CN" dirty="0"/>
              <a:t>-</a:t>
            </a:r>
            <a:r>
              <a:rPr lang="zh-CN" altLang="en-US" dirty="0"/>
              <a:t>方案</a:t>
            </a:r>
            <a:r>
              <a:rPr lang="en-US" altLang="zh-CN" dirty="0"/>
              <a:t>1</a:t>
            </a:r>
            <a:r>
              <a:rPr lang="zh-CN" altLang="en-US" dirty="0"/>
              <a:t>：竞猜网站代用户集中投注到合约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FDBB6D4-5ACA-4423-AF29-C961FED0FDAF}"/>
              </a:ext>
            </a:extLst>
          </p:cNvPr>
          <p:cNvSpPr txBox="1"/>
          <p:nvPr/>
        </p:nvSpPr>
        <p:spPr>
          <a:xfrm>
            <a:off x="6844421" y="2572518"/>
            <a:ext cx="4673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对单个用户的投注和结算放在竞猜网站服务端做集中处理</a:t>
            </a:r>
            <a:endParaRPr lang="en-US" altLang="zh-CN" sz="1400" dirty="0">
              <a:solidFill>
                <a:srgbClr val="FF0000"/>
              </a:solidFill>
            </a:endParaRPr>
          </a:p>
          <a:p>
            <a:r>
              <a:rPr lang="zh-CN" altLang="en-US" sz="1400" dirty="0">
                <a:solidFill>
                  <a:srgbClr val="FF0000"/>
                </a:solidFill>
              </a:rPr>
              <a:t>合约的负担比较轻</a:t>
            </a:r>
          </a:p>
        </p:txBody>
      </p:sp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BFFA99E9-5EF8-45A3-A49E-90E0569F1913}"/>
              </a:ext>
            </a:extLst>
          </p:cNvPr>
          <p:cNvCxnSpPr/>
          <p:nvPr/>
        </p:nvCxnSpPr>
        <p:spPr>
          <a:xfrm>
            <a:off x="4030462" y="4065972"/>
            <a:ext cx="10830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8F17905C-943F-4445-972F-7822544656F1}"/>
              </a:ext>
            </a:extLst>
          </p:cNvPr>
          <p:cNvSpPr txBox="1"/>
          <p:nvPr/>
        </p:nvSpPr>
        <p:spPr>
          <a:xfrm>
            <a:off x="3614964" y="395055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" dirty="0">
                <a:solidFill>
                  <a:schemeClr val="accent6"/>
                </a:solidFill>
              </a:rPr>
              <a:t>开奖</a:t>
            </a:r>
          </a:p>
        </p:txBody>
      </p:sp>
    </p:spTree>
    <p:extLst>
      <p:ext uri="{BB962C8B-B14F-4D97-AF65-F5344CB8AC3E}">
        <p14:creationId xmlns:p14="http://schemas.microsoft.com/office/powerpoint/2010/main" val="1895274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36BC4ADE-D79E-4ED6-9615-95393E04A139}"/>
              </a:ext>
            </a:extLst>
          </p:cNvPr>
          <p:cNvSpPr txBox="1"/>
          <p:nvPr/>
        </p:nvSpPr>
        <p:spPr>
          <a:xfrm>
            <a:off x="0" y="0"/>
            <a:ext cx="5269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区块链竞猜流程时序</a:t>
            </a:r>
            <a:r>
              <a:rPr lang="en-US" altLang="zh-CN" dirty="0"/>
              <a:t>-</a:t>
            </a:r>
            <a:r>
              <a:rPr lang="zh-CN" altLang="en-US" dirty="0"/>
              <a:t>方案</a:t>
            </a:r>
            <a:r>
              <a:rPr lang="en-US" altLang="zh-CN" dirty="0"/>
              <a:t>2</a:t>
            </a:r>
            <a:r>
              <a:rPr lang="zh-CN" altLang="en-US" dirty="0"/>
              <a:t>：用户直接投注到合约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C82C3AB-9488-42E8-89B4-97522ED1BFE2}"/>
              </a:ext>
            </a:extLst>
          </p:cNvPr>
          <p:cNvSpPr txBox="1"/>
          <p:nvPr/>
        </p:nvSpPr>
        <p:spPr>
          <a:xfrm>
            <a:off x="6595218" y="4330271"/>
            <a:ext cx="43153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1.</a:t>
            </a:r>
            <a:r>
              <a:rPr lang="zh-CN" altLang="en-US" sz="1200" dirty="0"/>
              <a:t>将每局竞猜的内容上链</a:t>
            </a:r>
            <a:endParaRPr lang="en-US" altLang="zh-CN" sz="1200" dirty="0"/>
          </a:p>
          <a:p>
            <a:r>
              <a:rPr lang="en-US" altLang="zh-CN" sz="1200" dirty="0"/>
              <a:t>2.</a:t>
            </a:r>
            <a:r>
              <a:rPr lang="zh-CN" altLang="en-US" sz="1200" dirty="0"/>
              <a:t>将用户的投注信息上链</a:t>
            </a:r>
            <a:endParaRPr lang="en-US" altLang="zh-CN" sz="1200" dirty="0"/>
          </a:p>
          <a:p>
            <a:r>
              <a:rPr lang="en-US" altLang="zh-CN" sz="1200" dirty="0"/>
              <a:t>3.</a:t>
            </a:r>
            <a:r>
              <a:rPr lang="zh-CN" altLang="en-US" sz="1200" dirty="0"/>
              <a:t>将用户的获奖信息上链</a:t>
            </a:r>
            <a:endParaRPr lang="en-US" altLang="zh-CN" sz="1200" dirty="0"/>
          </a:p>
          <a:p>
            <a:r>
              <a:rPr lang="en-US" altLang="zh-CN" sz="1200" dirty="0"/>
              <a:t>4.</a:t>
            </a:r>
            <a:r>
              <a:rPr lang="zh-CN" altLang="en-US" sz="1200" dirty="0"/>
              <a:t>结果揭晓后，对从合约转出的抽税后的奖励金对中奖用户进行分配，并转入中奖用户账户</a:t>
            </a:r>
            <a:endParaRPr lang="en-US" altLang="zh-CN" sz="1200" dirty="0"/>
          </a:p>
          <a:p>
            <a:r>
              <a:rPr lang="en-US" altLang="zh-CN" sz="1200" dirty="0"/>
              <a:t>5.</a:t>
            </a:r>
            <a:r>
              <a:rPr lang="zh-CN" altLang="en-US" sz="1200" dirty="0"/>
              <a:t>用户从竞猜网站和区块链上查到的投注及获奖信息是一致的。</a:t>
            </a:r>
            <a:endParaRPr lang="en-US" altLang="zh-CN" sz="12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08316BB-DEB2-4300-8EA9-32E386451F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324" y="1327400"/>
            <a:ext cx="5167894" cy="42032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59E81722-A832-4791-8676-636C57E1CD0C}"/>
              </a:ext>
            </a:extLst>
          </p:cNvPr>
          <p:cNvSpPr txBox="1"/>
          <p:nvPr/>
        </p:nvSpPr>
        <p:spPr>
          <a:xfrm>
            <a:off x="7206559" y="2572518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对单个用户的投注和结算直接放在合约中处理</a:t>
            </a:r>
            <a:endParaRPr lang="en-US" altLang="zh-CN" sz="1400" dirty="0">
              <a:solidFill>
                <a:srgbClr val="FF0000"/>
              </a:solidFill>
            </a:endParaRPr>
          </a:p>
          <a:p>
            <a:r>
              <a:rPr lang="zh-CN" altLang="en-US" sz="1400" dirty="0">
                <a:solidFill>
                  <a:srgbClr val="FF0000"/>
                </a:solidFill>
              </a:rPr>
              <a:t>合约要处理的事情多一些</a:t>
            </a:r>
          </a:p>
        </p:txBody>
      </p:sp>
    </p:spTree>
    <p:extLst>
      <p:ext uri="{BB962C8B-B14F-4D97-AF65-F5344CB8AC3E}">
        <p14:creationId xmlns:p14="http://schemas.microsoft.com/office/powerpoint/2010/main" val="1091406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3588</TotalTime>
  <Words>450</Words>
  <Application>Microsoft Office PowerPoint</Application>
  <PresentationFormat>宽屏</PresentationFormat>
  <Paragraphs>46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 振华</dc:creator>
  <cp:lastModifiedBy>振华 张</cp:lastModifiedBy>
  <cp:revision>177</cp:revision>
  <dcterms:created xsi:type="dcterms:W3CDTF">2018-10-17T06:58:52Z</dcterms:created>
  <dcterms:modified xsi:type="dcterms:W3CDTF">2018-11-20T02:58:33Z</dcterms:modified>
</cp:coreProperties>
</file>