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5" r:id="rId2"/>
    <p:sldId id="264" r:id="rId3"/>
    <p:sldId id="266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6C98E31-83DF-4511-AD7B-7652D69C827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D9907418-4EBC-444F-A2EB-75D20745CC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6DE7107-6145-4708-BA5F-540D16F806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D98EF1E-5F22-41F2-AA87-825E73B880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AA3CD3C-D192-4568-AB65-42002AD6F3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80407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4BB2F50-B1DC-4AF8-9702-5E660EC809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2AE820CB-B25A-45FF-A9EC-D487B14BEFE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94D787C0-AE5F-47AA-BAB1-66F9ED567E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3EF7D4D9-1ABD-48B2-8300-63411BF01D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5F4A441-6072-4399-AAFB-F7E8DCE610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84022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34513EA3-D8CE-4693-A689-8E7E639D110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932B2D37-727B-4EF0-8B68-A40F206F72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D6BCAB6-C145-41E6-85DD-6A994FD097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50660EA-4923-4A35-B8EC-CE3480366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F4D288F-6FEB-4829-8C56-94EC295839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004814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CC2B27E-6766-4330-9A92-7F57D4CD8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70FF62A3-250F-417F-AD85-98C773530CE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EF4E3A9-F252-4EBA-A73D-AFCBE88BC0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52295FC-9A04-4A39-99BC-6FE70C6437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318B063-4567-4779-B985-7E72D16700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133833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748F0BA-5558-44B8-A7D3-2533B4AF06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474C0B4F-8E29-4583-B9A2-276FAFEF53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2DA55BC-430C-43E5-B944-F42B828EA5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DF36736-0D60-40C6-A712-635E1B9B3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677BF77-62A5-4ABF-AFE6-C90BC0E70C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292832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F7D29CB-1D07-4B4F-BBE8-74FCD0E5FA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527F9424-B0DD-4758-9023-89737FF05C1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0B066F1-C070-423E-8B17-4BB12776E72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317F2E4B-20DD-49C6-9987-11BF19BE0A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55549F5D-9B97-4E43-B4D1-F7FC0BA926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10BECA96-DFC0-43E7-AE9F-340DCDF27C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735733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0C0659B-9CCB-4AFA-B8F7-3CC35797EE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7E08C9E0-AFE6-4F4D-8015-D85699A5E6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ED913EE0-6977-4FD4-93DF-E7ED2A0A422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64E4E6FC-B094-411A-B1D6-92BFDEEAF02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94BBDBA7-CC10-46F9-A0C0-29A39003795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957E3EDD-60C8-4F8E-991B-BD805D6582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45922D4D-CE24-4769-8365-0FB1D3E2C4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8BBF74A5-545B-4F49-ACD1-8EB39324B4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643367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2A0431C-C61D-4FE6-AA24-4CD5A6D7CC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A8A8E774-57EA-46CC-AA3E-CAA511C2CF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1D0B53E1-29B0-47BE-A490-19A2CB96FB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1D75354E-EBFD-4D0E-BEBC-7B669A5D5A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034333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9A833E9D-EB24-4DC3-A536-78F1D16C78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9EE67B0C-AC34-4DC6-9766-40622062C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ABF709B5-C590-4E08-AD2A-FD29990485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859273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0B58BBC-F73F-4AA3-9F1F-AACCD933F5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A8DEE03B-82E3-4BB8-946A-6B69693D9C9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E24F8143-B10A-4C63-92E1-B34E6419B8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A07AC35C-132B-456A-B86F-07A9E70D9A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6E03BFEB-2850-450E-9832-254F34A62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01D19147-A3BC-42BE-B0CC-3CA87058E6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834276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0BAC5E3-2EA9-427F-86B2-68889B9C8B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153B3FFC-22CA-4CD3-AC03-DB8312C0C88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A4513465-D773-4D23-BFA3-6198E621508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20F460F-7E72-4317-B5C2-DE53283053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DE8449AD-3C28-43D6-BF8B-09FD4FEABD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B4E57FA1-1B82-46B6-B2FE-7D96390A88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725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181498CF-BEF1-4332-977B-E61305417A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63702B12-40FC-4AAF-94E6-CC58023CDC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DFCC49C-6557-4C16-BAC9-5D055AA3359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4AA4F2-A724-4C07-B322-48DDC6E60029}" type="datetimeFigureOut">
              <a:rPr lang="zh-CN" altLang="en-US" smtClean="0"/>
              <a:t>2018/10/31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9DE3158-FB3F-4C47-8932-9DBEB937690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E3C121F2-8A45-4854-A69E-86015742E98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628589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图片 3">
            <a:extLst>
              <a:ext uri="{FF2B5EF4-FFF2-40B4-BE49-F238E27FC236}">
                <a16:creationId xmlns:a16="http://schemas.microsoft.com/office/drawing/2014/main" id="{BDFDA358-2B53-4B22-965D-DCFEC2A5EB0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619937" y="1571309"/>
            <a:ext cx="6778351" cy="4307489"/>
          </a:xfrm>
          <a:prstGeom prst="rect">
            <a:avLst/>
          </a:prstGeom>
        </p:spPr>
      </p:pic>
      <p:sp>
        <p:nvSpPr>
          <p:cNvPr id="5" name="文本框 4">
            <a:extLst>
              <a:ext uri="{FF2B5EF4-FFF2-40B4-BE49-F238E27FC236}">
                <a16:creationId xmlns:a16="http://schemas.microsoft.com/office/drawing/2014/main" id="{896E1964-750C-45EB-B400-61DE784BA123}"/>
              </a:ext>
            </a:extLst>
          </p:cNvPr>
          <p:cNvSpPr txBox="1"/>
          <p:nvPr/>
        </p:nvSpPr>
        <p:spPr>
          <a:xfrm>
            <a:off x="0" y="0"/>
            <a:ext cx="30700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区块链老虎机游戏</a:t>
            </a:r>
            <a:r>
              <a:rPr lang="en-US" altLang="zh-CN" dirty="0"/>
              <a:t>-</a:t>
            </a:r>
            <a:r>
              <a:rPr lang="zh-CN" altLang="en-US" dirty="0"/>
              <a:t>效果参考</a:t>
            </a:r>
          </a:p>
        </p:txBody>
      </p:sp>
      <p:sp>
        <p:nvSpPr>
          <p:cNvPr id="3" name="矩形 2">
            <a:extLst>
              <a:ext uri="{FF2B5EF4-FFF2-40B4-BE49-F238E27FC236}">
                <a16:creationId xmlns:a16="http://schemas.microsoft.com/office/drawing/2014/main" id="{BE164501-9241-43D6-A95E-411F557E5D7F}"/>
              </a:ext>
            </a:extLst>
          </p:cNvPr>
          <p:cNvSpPr/>
          <p:nvPr/>
        </p:nvSpPr>
        <p:spPr>
          <a:xfrm>
            <a:off x="2619937" y="722280"/>
            <a:ext cx="616162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solidFill>
                  <a:srgbClr val="222222"/>
                </a:solidFill>
                <a:latin typeface="Verdana" panose="020B0604030504040204" pitchFamily="34" charset="0"/>
              </a:rPr>
              <a:t>参考以太坊上的老虎机游戏 </a:t>
            </a:r>
            <a:r>
              <a:rPr lang="en-US" altLang="zh-CN" dirty="0">
                <a:solidFill>
                  <a:srgbClr val="222222"/>
                </a:solidFill>
                <a:latin typeface="Verdana" panose="020B0604030504040204" pitchFamily="34" charset="0"/>
              </a:rPr>
              <a:t>https://fair.game/detail/15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4348836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>
            <a:extLst>
              <a:ext uri="{FF2B5EF4-FFF2-40B4-BE49-F238E27FC236}">
                <a16:creationId xmlns:a16="http://schemas.microsoft.com/office/drawing/2014/main" id="{127922D0-481A-44E1-986D-F6CA77437BCF}"/>
              </a:ext>
            </a:extLst>
          </p:cNvPr>
          <p:cNvSpPr/>
          <p:nvPr/>
        </p:nvSpPr>
        <p:spPr>
          <a:xfrm>
            <a:off x="3477088" y="767916"/>
            <a:ext cx="4953740" cy="4262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老虎机游戏合约</a:t>
            </a:r>
          </a:p>
        </p:txBody>
      </p:sp>
      <p:sp>
        <p:nvSpPr>
          <p:cNvPr id="5" name="矩形 4">
            <a:extLst>
              <a:ext uri="{FF2B5EF4-FFF2-40B4-BE49-F238E27FC236}">
                <a16:creationId xmlns:a16="http://schemas.microsoft.com/office/drawing/2014/main" id="{4A26C65C-198E-4240-BF95-11CC501F3016}"/>
              </a:ext>
            </a:extLst>
          </p:cNvPr>
          <p:cNvSpPr/>
          <p:nvPr/>
        </p:nvSpPr>
        <p:spPr>
          <a:xfrm>
            <a:off x="7196831" y="1845643"/>
            <a:ext cx="1233997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总资金池</a:t>
            </a:r>
          </a:p>
        </p:txBody>
      </p:sp>
      <p:sp>
        <p:nvSpPr>
          <p:cNvPr id="6" name="矩形 5">
            <a:extLst>
              <a:ext uri="{FF2B5EF4-FFF2-40B4-BE49-F238E27FC236}">
                <a16:creationId xmlns:a16="http://schemas.microsoft.com/office/drawing/2014/main" id="{32EEBCE3-D4FF-4331-B848-158A36B87410}"/>
              </a:ext>
            </a:extLst>
          </p:cNvPr>
          <p:cNvSpPr/>
          <p:nvPr/>
        </p:nvSpPr>
        <p:spPr>
          <a:xfrm>
            <a:off x="1189608" y="767916"/>
            <a:ext cx="878890" cy="43056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用户</a:t>
            </a:r>
          </a:p>
        </p:txBody>
      </p:sp>
      <p:cxnSp>
        <p:nvCxnSpPr>
          <p:cNvPr id="8" name="直接箭头连接符 7">
            <a:extLst>
              <a:ext uri="{FF2B5EF4-FFF2-40B4-BE49-F238E27FC236}">
                <a16:creationId xmlns:a16="http://schemas.microsoft.com/office/drawing/2014/main" id="{C7E93E23-914D-4B56-B87F-E24E3E447991}"/>
              </a:ext>
            </a:extLst>
          </p:cNvPr>
          <p:cNvCxnSpPr>
            <a:cxnSpLocks/>
            <a:stCxn id="6" idx="3"/>
            <a:endCxn id="4" idx="1"/>
          </p:cNvCxnSpPr>
          <p:nvPr/>
        </p:nvCxnSpPr>
        <p:spPr>
          <a:xfrm flipV="1">
            <a:off x="2068498" y="981050"/>
            <a:ext cx="1408590" cy="215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文本框 8">
            <a:extLst>
              <a:ext uri="{FF2B5EF4-FFF2-40B4-BE49-F238E27FC236}">
                <a16:creationId xmlns:a16="http://schemas.microsoft.com/office/drawing/2014/main" id="{C607B8E1-3079-48E8-A3FE-43EFAB634319}"/>
              </a:ext>
            </a:extLst>
          </p:cNvPr>
          <p:cNvSpPr txBox="1"/>
          <p:nvPr/>
        </p:nvSpPr>
        <p:spPr>
          <a:xfrm>
            <a:off x="2336058" y="673271"/>
            <a:ext cx="90281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创建游戏</a:t>
            </a:r>
          </a:p>
        </p:txBody>
      </p:sp>
      <p:sp>
        <p:nvSpPr>
          <p:cNvPr id="10" name="矩形 9">
            <a:extLst>
              <a:ext uri="{FF2B5EF4-FFF2-40B4-BE49-F238E27FC236}">
                <a16:creationId xmlns:a16="http://schemas.microsoft.com/office/drawing/2014/main" id="{324EFBED-2053-4323-B583-ABE656F93755}"/>
              </a:ext>
            </a:extLst>
          </p:cNvPr>
          <p:cNvSpPr/>
          <p:nvPr/>
        </p:nvSpPr>
        <p:spPr>
          <a:xfrm>
            <a:off x="9601199" y="767915"/>
            <a:ext cx="1233997" cy="42626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盈利账户</a:t>
            </a:r>
          </a:p>
        </p:txBody>
      </p:sp>
      <p:cxnSp>
        <p:nvCxnSpPr>
          <p:cNvPr id="12" name="直接箭头连接符 11">
            <a:extLst>
              <a:ext uri="{FF2B5EF4-FFF2-40B4-BE49-F238E27FC236}">
                <a16:creationId xmlns:a16="http://schemas.microsoft.com/office/drawing/2014/main" id="{5E89F46C-8E64-4898-9869-74C348144641}"/>
              </a:ext>
            </a:extLst>
          </p:cNvPr>
          <p:cNvCxnSpPr>
            <a:cxnSpLocks/>
            <a:stCxn id="5" idx="3"/>
            <a:endCxn id="10" idx="2"/>
          </p:cNvCxnSpPr>
          <p:nvPr/>
        </p:nvCxnSpPr>
        <p:spPr>
          <a:xfrm flipV="1">
            <a:off x="8430828" y="1194182"/>
            <a:ext cx="1787370" cy="83612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文本框 12">
            <a:extLst>
              <a:ext uri="{FF2B5EF4-FFF2-40B4-BE49-F238E27FC236}">
                <a16:creationId xmlns:a16="http://schemas.microsoft.com/office/drawing/2014/main" id="{72DE7084-3221-4AB8-AD9C-F735C473B129}"/>
              </a:ext>
            </a:extLst>
          </p:cNvPr>
          <p:cNvSpPr txBox="1"/>
          <p:nvPr/>
        </p:nvSpPr>
        <p:spPr>
          <a:xfrm>
            <a:off x="9251291" y="1620449"/>
            <a:ext cx="5437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抽水</a:t>
            </a:r>
          </a:p>
        </p:txBody>
      </p:sp>
      <p:cxnSp>
        <p:nvCxnSpPr>
          <p:cNvPr id="15" name="直接箭头连接符 14">
            <a:extLst>
              <a:ext uri="{FF2B5EF4-FFF2-40B4-BE49-F238E27FC236}">
                <a16:creationId xmlns:a16="http://schemas.microsoft.com/office/drawing/2014/main" id="{CA32C605-8AAB-4540-9069-CC1038ADC0A3}"/>
              </a:ext>
            </a:extLst>
          </p:cNvPr>
          <p:cNvCxnSpPr>
            <a:cxnSpLocks/>
          </p:cNvCxnSpPr>
          <p:nvPr/>
        </p:nvCxnSpPr>
        <p:spPr>
          <a:xfrm flipH="1">
            <a:off x="8283278" y="1190931"/>
            <a:ext cx="1378207" cy="6547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文本框 15">
            <a:extLst>
              <a:ext uri="{FF2B5EF4-FFF2-40B4-BE49-F238E27FC236}">
                <a16:creationId xmlns:a16="http://schemas.microsoft.com/office/drawing/2014/main" id="{5E1AB730-FEF7-4328-AD1B-9163B3ECFC9A}"/>
              </a:ext>
            </a:extLst>
          </p:cNvPr>
          <p:cNvSpPr txBox="1"/>
          <p:nvPr/>
        </p:nvSpPr>
        <p:spPr>
          <a:xfrm>
            <a:off x="8544449" y="1256156"/>
            <a:ext cx="5437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注水</a:t>
            </a:r>
          </a:p>
        </p:txBody>
      </p:sp>
      <p:cxnSp>
        <p:nvCxnSpPr>
          <p:cNvPr id="18" name="直接箭头连接符 17">
            <a:extLst>
              <a:ext uri="{FF2B5EF4-FFF2-40B4-BE49-F238E27FC236}">
                <a16:creationId xmlns:a16="http://schemas.microsoft.com/office/drawing/2014/main" id="{A1E50DFA-64E8-46E8-80CC-12C4942B4433}"/>
              </a:ext>
            </a:extLst>
          </p:cNvPr>
          <p:cNvCxnSpPr>
            <a:cxnSpLocks/>
            <a:stCxn id="19" idx="0"/>
            <a:endCxn id="5" idx="2"/>
          </p:cNvCxnSpPr>
          <p:nvPr/>
        </p:nvCxnSpPr>
        <p:spPr>
          <a:xfrm flipV="1">
            <a:off x="7813829" y="2214975"/>
            <a:ext cx="1" cy="4989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矩形 18">
            <a:extLst>
              <a:ext uri="{FF2B5EF4-FFF2-40B4-BE49-F238E27FC236}">
                <a16:creationId xmlns:a16="http://schemas.microsoft.com/office/drawing/2014/main" id="{88D5FC1C-CD9F-4105-96FD-CDC446351BFF}"/>
              </a:ext>
            </a:extLst>
          </p:cNvPr>
          <p:cNvSpPr/>
          <p:nvPr/>
        </p:nvSpPr>
        <p:spPr>
          <a:xfrm>
            <a:off x="7338870" y="2713954"/>
            <a:ext cx="949918" cy="2741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运营人员</a:t>
            </a:r>
          </a:p>
        </p:txBody>
      </p:sp>
      <p:sp>
        <p:nvSpPr>
          <p:cNvPr id="20" name="文本框 19">
            <a:extLst>
              <a:ext uri="{FF2B5EF4-FFF2-40B4-BE49-F238E27FC236}">
                <a16:creationId xmlns:a16="http://schemas.microsoft.com/office/drawing/2014/main" id="{E5D2714E-517B-481D-B439-E7DE441B03DD}"/>
              </a:ext>
            </a:extLst>
          </p:cNvPr>
          <p:cNvSpPr txBox="1"/>
          <p:nvPr/>
        </p:nvSpPr>
        <p:spPr>
          <a:xfrm>
            <a:off x="7930732" y="2310576"/>
            <a:ext cx="5437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监控</a:t>
            </a:r>
          </a:p>
        </p:txBody>
      </p:sp>
      <p:cxnSp>
        <p:nvCxnSpPr>
          <p:cNvPr id="22" name="直接箭头连接符 21">
            <a:extLst>
              <a:ext uri="{FF2B5EF4-FFF2-40B4-BE49-F238E27FC236}">
                <a16:creationId xmlns:a16="http://schemas.microsoft.com/office/drawing/2014/main" id="{B25D4DB7-7F9D-46F1-8A0A-614FE0429A7B}"/>
              </a:ext>
            </a:extLst>
          </p:cNvPr>
          <p:cNvCxnSpPr>
            <a:cxnSpLocks/>
            <a:stCxn id="4" idx="3"/>
            <a:endCxn id="10" idx="1"/>
          </p:cNvCxnSpPr>
          <p:nvPr/>
        </p:nvCxnSpPr>
        <p:spPr>
          <a:xfrm flipV="1">
            <a:off x="8430828" y="981049"/>
            <a:ext cx="1170371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接箭头连接符 22">
            <a:extLst>
              <a:ext uri="{FF2B5EF4-FFF2-40B4-BE49-F238E27FC236}">
                <a16:creationId xmlns:a16="http://schemas.microsoft.com/office/drawing/2014/main" id="{E26FE088-5A24-464E-B1A7-BCA76D68321C}"/>
              </a:ext>
            </a:extLst>
          </p:cNvPr>
          <p:cNvCxnSpPr>
            <a:cxnSpLocks/>
            <a:endCxn id="5" idx="0"/>
          </p:cNvCxnSpPr>
          <p:nvPr/>
        </p:nvCxnSpPr>
        <p:spPr>
          <a:xfrm>
            <a:off x="7813829" y="1211031"/>
            <a:ext cx="1" cy="6346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矩形 26">
            <a:extLst>
              <a:ext uri="{FF2B5EF4-FFF2-40B4-BE49-F238E27FC236}">
                <a16:creationId xmlns:a16="http://schemas.microsoft.com/office/drawing/2014/main" id="{A7002B70-D071-4949-BD6D-F4F5FCD05DEB}"/>
              </a:ext>
            </a:extLst>
          </p:cNvPr>
          <p:cNvSpPr/>
          <p:nvPr/>
        </p:nvSpPr>
        <p:spPr>
          <a:xfrm>
            <a:off x="4137003" y="1845643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单次游戏资金池</a:t>
            </a:r>
          </a:p>
        </p:txBody>
      </p:sp>
      <p:cxnSp>
        <p:nvCxnSpPr>
          <p:cNvPr id="28" name="直接箭头连接符 27">
            <a:extLst>
              <a:ext uri="{FF2B5EF4-FFF2-40B4-BE49-F238E27FC236}">
                <a16:creationId xmlns:a16="http://schemas.microsoft.com/office/drawing/2014/main" id="{1BBBACC1-D0C7-466E-92E0-43F99D992138}"/>
              </a:ext>
            </a:extLst>
          </p:cNvPr>
          <p:cNvCxnSpPr>
            <a:cxnSpLocks/>
            <a:endCxn id="27" idx="0"/>
          </p:cNvCxnSpPr>
          <p:nvPr/>
        </p:nvCxnSpPr>
        <p:spPr>
          <a:xfrm>
            <a:off x="4797646" y="1211031"/>
            <a:ext cx="0" cy="6346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箭头连接符 29">
            <a:extLst>
              <a:ext uri="{FF2B5EF4-FFF2-40B4-BE49-F238E27FC236}">
                <a16:creationId xmlns:a16="http://schemas.microsoft.com/office/drawing/2014/main" id="{F873C88F-48AB-4995-8A43-9136BC5AA850}"/>
              </a:ext>
            </a:extLst>
          </p:cNvPr>
          <p:cNvCxnSpPr>
            <a:cxnSpLocks/>
          </p:cNvCxnSpPr>
          <p:nvPr/>
        </p:nvCxnSpPr>
        <p:spPr>
          <a:xfrm flipH="1">
            <a:off x="5458289" y="1923773"/>
            <a:ext cx="17385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文本框 30">
            <a:extLst>
              <a:ext uri="{FF2B5EF4-FFF2-40B4-BE49-F238E27FC236}">
                <a16:creationId xmlns:a16="http://schemas.microsoft.com/office/drawing/2014/main" id="{9E92932F-6722-43AA-8C52-98C1CC4D92E0}"/>
              </a:ext>
            </a:extLst>
          </p:cNvPr>
          <p:cNvSpPr txBox="1"/>
          <p:nvPr/>
        </p:nvSpPr>
        <p:spPr>
          <a:xfrm>
            <a:off x="5565435" y="1652470"/>
            <a:ext cx="156966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游戏开始：定额分配</a:t>
            </a:r>
          </a:p>
        </p:txBody>
      </p:sp>
      <p:sp>
        <p:nvSpPr>
          <p:cNvPr id="52" name="矩形 51">
            <a:extLst>
              <a:ext uri="{FF2B5EF4-FFF2-40B4-BE49-F238E27FC236}">
                <a16:creationId xmlns:a16="http://schemas.microsoft.com/office/drawing/2014/main" id="{A89FA290-E592-4E12-B0B2-666CA09E0A0A}"/>
              </a:ext>
            </a:extLst>
          </p:cNvPr>
          <p:cNvSpPr/>
          <p:nvPr/>
        </p:nvSpPr>
        <p:spPr>
          <a:xfrm>
            <a:off x="4137003" y="2562518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单次、多次投注</a:t>
            </a:r>
          </a:p>
        </p:txBody>
      </p:sp>
      <p:sp>
        <p:nvSpPr>
          <p:cNvPr id="53" name="矩形 52">
            <a:extLst>
              <a:ext uri="{FF2B5EF4-FFF2-40B4-BE49-F238E27FC236}">
                <a16:creationId xmlns:a16="http://schemas.microsoft.com/office/drawing/2014/main" id="{E9DE75BA-E439-4CC8-8C7A-42001936B5C5}"/>
              </a:ext>
            </a:extLst>
          </p:cNvPr>
          <p:cNvSpPr/>
          <p:nvPr/>
        </p:nvSpPr>
        <p:spPr>
          <a:xfrm>
            <a:off x="4137003" y="3279393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游戏开始</a:t>
            </a:r>
          </a:p>
        </p:txBody>
      </p:sp>
      <p:sp>
        <p:nvSpPr>
          <p:cNvPr id="54" name="矩形 53">
            <a:extLst>
              <a:ext uri="{FF2B5EF4-FFF2-40B4-BE49-F238E27FC236}">
                <a16:creationId xmlns:a16="http://schemas.microsoft.com/office/drawing/2014/main" id="{7B29D1F9-57E4-4F02-95C2-4D0FC52F5BA7}"/>
              </a:ext>
            </a:extLst>
          </p:cNvPr>
          <p:cNvSpPr/>
          <p:nvPr/>
        </p:nvSpPr>
        <p:spPr>
          <a:xfrm>
            <a:off x="4137003" y="3994506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区块生成、开奖</a:t>
            </a:r>
          </a:p>
        </p:txBody>
      </p:sp>
      <p:sp>
        <p:nvSpPr>
          <p:cNvPr id="55" name="流程图: 决策 54">
            <a:extLst>
              <a:ext uri="{FF2B5EF4-FFF2-40B4-BE49-F238E27FC236}">
                <a16:creationId xmlns:a16="http://schemas.microsoft.com/office/drawing/2014/main" id="{A5630748-BFB1-48EA-9014-ADD8DB861859}"/>
              </a:ext>
            </a:extLst>
          </p:cNvPr>
          <p:cNvSpPr/>
          <p:nvPr/>
        </p:nvSpPr>
        <p:spPr>
          <a:xfrm>
            <a:off x="4206913" y="5396921"/>
            <a:ext cx="1181465" cy="369332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结束</a:t>
            </a:r>
          </a:p>
        </p:txBody>
      </p:sp>
      <p:sp>
        <p:nvSpPr>
          <p:cNvPr id="56" name="流程图: 接点 55">
            <a:extLst>
              <a:ext uri="{FF2B5EF4-FFF2-40B4-BE49-F238E27FC236}">
                <a16:creationId xmlns:a16="http://schemas.microsoft.com/office/drawing/2014/main" id="{FFB94818-AFFE-4D4D-9FBF-EFC9FCD0C044}"/>
              </a:ext>
            </a:extLst>
          </p:cNvPr>
          <p:cNvSpPr/>
          <p:nvPr/>
        </p:nvSpPr>
        <p:spPr>
          <a:xfrm>
            <a:off x="4569046" y="6241002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cxnSp>
        <p:nvCxnSpPr>
          <p:cNvPr id="57" name="直接箭头连接符 56">
            <a:extLst>
              <a:ext uri="{FF2B5EF4-FFF2-40B4-BE49-F238E27FC236}">
                <a16:creationId xmlns:a16="http://schemas.microsoft.com/office/drawing/2014/main" id="{26228AB8-1A7E-4FEF-A36C-D6F2C3B9F0AA}"/>
              </a:ext>
            </a:extLst>
          </p:cNvPr>
          <p:cNvCxnSpPr>
            <a:cxnSpLocks/>
            <a:stCxn id="55" idx="2"/>
            <a:endCxn id="56" idx="0"/>
          </p:cNvCxnSpPr>
          <p:nvPr/>
        </p:nvCxnSpPr>
        <p:spPr>
          <a:xfrm>
            <a:off x="4797646" y="5766253"/>
            <a:ext cx="0" cy="47474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接箭头连接符 59">
            <a:extLst>
              <a:ext uri="{FF2B5EF4-FFF2-40B4-BE49-F238E27FC236}">
                <a16:creationId xmlns:a16="http://schemas.microsoft.com/office/drawing/2014/main" id="{42A2549B-ECC9-476F-9244-06C813B84AD4}"/>
              </a:ext>
            </a:extLst>
          </p:cNvPr>
          <p:cNvCxnSpPr>
            <a:cxnSpLocks/>
            <a:stCxn id="27" idx="2"/>
            <a:endCxn id="52" idx="0"/>
          </p:cNvCxnSpPr>
          <p:nvPr/>
        </p:nvCxnSpPr>
        <p:spPr>
          <a:xfrm>
            <a:off x="4797646" y="2214975"/>
            <a:ext cx="0" cy="3475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直接箭头连接符 69">
            <a:extLst>
              <a:ext uri="{FF2B5EF4-FFF2-40B4-BE49-F238E27FC236}">
                <a16:creationId xmlns:a16="http://schemas.microsoft.com/office/drawing/2014/main" id="{BDB14101-D379-43DC-A688-6BADDBDFCCF8}"/>
              </a:ext>
            </a:extLst>
          </p:cNvPr>
          <p:cNvCxnSpPr>
            <a:cxnSpLocks/>
            <a:stCxn id="52" idx="2"/>
            <a:endCxn id="53" idx="0"/>
          </p:cNvCxnSpPr>
          <p:nvPr/>
        </p:nvCxnSpPr>
        <p:spPr>
          <a:xfrm>
            <a:off x="4797646" y="2931850"/>
            <a:ext cx="0" cy="3475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接箭头连接符 72">
            <a:extLst>
              <a:ext uri="{FF2B5EF4-FFF2-40B4-BE49-F238E27FC236}">
                <a16:creationId xmlns:a16="http://schemas.microsoft.com/office/drawing/2014/main" id="{4981077A-AF07-4D76-9878-3A82D24574DF}"/>
              </a:ext>
            </a:extLst>
          </p:cNvPr>
          <p:cNvCxnSpPr>
            <a:cxnSpLocks/>
            <a:stCxn id="53" idx="2"/>
            <a:endCxn id="54" idx="0"/>
          </p:cNvCxnSpPr>
          <p:nvPr/>
        </p:nvCxnSpPr>
        <p:spPr>
          <a:xfrm>
            <a:off x="4797646" y="3648725"/>
            <a:ext cx="0" cy="3457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直接箭头连接符 75">
            <a:extLst>
              <a:ext uri="{FF2B5EF4-FFF2-40B4-BE49-F238E27FC236}">
                <a16:creationId xmlns:a16="http://schemas.microsoft.com/office/drawing/2014/main" id="{42DD9D8D-2305-4A0E-8CCE-A1FFA5DDB304}"/>
              </a:ext>
            </a:extLst>
          </p:cNvPr>
          <p:cNvCxnSpPr>
            <a:cxnSpLocks/>
            <a:stCxn id="54" idx="2"/>
            <a:endCxn id="92" idx="0"/>
          </p:cNvCxnSpPr>
          <p:nvPr/>
        </p:nvCxnSpPr>
        <p:spPr>
          <a:xfrm flipH="1">
            <a:off x="4797645" y="4363838"/>
            <a:ext cx="1" cy="39764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连接符: 肘形 79">
            <a:extLst>
              <a:ext uri="{FF2B5EF4-FFF2-40B4-BE49-F238E27FC236}">
                <a16:creationId xmlns:a16="http://schemas.microsoft.com/office/drawing/2014/main" id="{F9758799-F5B8-4F9E-BD4A-6B627668B483}"/>
              </a:ext>
            </a:extLst>
          </p:cNvPr>
          <p:cNvCxnSpPr>
            <a:cxnSpLocks/>
            <a:stCxn id="55" idx="1"/>
            <a:endCxn id="52" idx="1"/>
          </p:cNvCxnSpPr>
          <p:nvPr/>
        </p:nvCxnSpPr>
        <p:spPr>
          <a:xfrm rot="10800000">
            <a:off x="4137003" y="2747185"/>
            <a:ext cx="69910" cy="2834403"/>
          </a:xfrm>
          <a:prstGeom prst="bentConnector3">
            <a:avLst>
              <a:gd name="adj1" fmla="val 87144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1" name="文本框 80">
            <a:extLst>
              <a:ext uri="{FF2B5EF4-FFF2-40B4-BE49-F238E27FC236}">
                <a16:creationId xmlns:a16="http://schemas.microsoft.com/office/drawing/2014/main" id="{68A2F7B8-DBFF-4CA3-BDCF-D27918B3CA93}"/>
              </a:ext>
            </a:extLst>
          </p:cNvPr>
          <p:cNvSpPr txBox="1"/>
          <p:nvPr/>
        </p:nvSpPr>
        <p:spPr>
          <a:xfrm>
            <a:off x="4779891" y="5821910"/>
            <a:ext cx="40908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Yes</a:t>
            </a:r>
            <a:endParaRPr lang="zh-CN" altLang="en-US" sz="1200" dirty="0"/>
          </a:p>
        </p:txBody>
      </p:sp>
      <p:sp>
        <p:nvSpPr>
          <p:cNvPr id="82" name="文本框 81">
            <a:extLst>
              <a:ext uri="{FF2B5EF4-FFF2-40B4-BE49-F238E27FC236}">
                <a16:creationId xmlns:a16="http://schemas.microsoft.com/office/drawing/2014/main" id="{81399EFA-AB69-4779-AE0F-2DE3933FE291}"/>
              </a:ext>
            </a:extLst>
          </p:cNvPr>
          <p:cNvSpPr txBox="1"/>
          <p:nvPr/>
        </p:nvSpPr>
        <p:spPr>
          <a:xfrm>
            <a:off x="3720857" y="5318745"/>
            <a:ext cx="38504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No</a:t>
            </a:r>
            <a:endParaRPr lang="zh-CN" altLang="en-US" sz="1200" dirty="0"/>
          </a:p>
        </p:txBody>
      </p:sp>
      <p:sp>
        <p:nvSpPr>
          <p:cNvPr id="92" name="流程图: 决策 91">
            <a:extLst>
              <a:ext uri="{FF2B5EF4-FFF2-40B4-BE49-F238E27FC236}">
                <a16:creationId xmlns:a16="http://schemas.microsoft.com/office/drawing/2014/main" id="{87ACDA9F-8594-455B-8EF4-D0A8FA29D921}"/>
              </a:ext>
            </a:extLst>
          </p:cNvPr>
          <p:cNvSpPr/>
          <p:nvPr/>
        </p:nvSpPr>
        <p:spPr>
          <a:xfrm>
            <a:off x="4206912" y="4761484"/>
            <a:ext cx="1181465" cy="369332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清池</a:t>
            </a:r>
          </a:p>
        </p:txBody>
      </p:sp>
      <p:cxnSp>
        <p:nvCxnSpPr>
          <p:cNvPr id="94" name="直接箭头连接符 93">
            <a:extLst>
              <a:ext uri="{FF2B5EF4-FFF2-40B4-BE49-F238E27FC236}">
                <a16:creationId xmlns:a16="http://schemas.microsoft.com/office/drawing/2014/main" id="{5BB087AA-7231-4E51-86B0-693EDD6D7579}"/>
              </a:ext>
            </a:extLst>
          </p:cNvPr>
          <p:cNvCxnSpPr>
            <a:cxnSpLocks/>
            <a:endCxn id="55" idx="0"/>
          </p:cNvCxnSpPr>
          <p:nvPr/>
        </p:nvCxnSpPr>
        <p:spPr>
          <a:xfrm>
            <a:off x="4797645" y="5130816"/>
            <a:ext cx="1" cy="26610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连接符: 肘形 96">
            <a:extLst>
              <a:ext uri="{FF2B5EF4-FFF2-40B4-BE49-F238E27FC236}">
                <a16:creationId xmlns:a16="http://schemas.microsoft.com/office/drawing/2014/main" id="{6CD64130-23EE-48CA-9311-7411ED1363F5}"/>
              </a:ext>
            </a:extLst>
          </p:cNvPr>
          <p:cNvCxnSpPr>
            <a:stCxn id="92" idx="3"/>
            <a:endCxn id="56" idx="6"/>
          </p:cNvCxnSpPr>
          <p:nvPr/>
        </p:nvCxnSpPr>
        <p:spPr>
          <a:xfrm flipH="1">
            <a:off x="5026246" y="4946150"/>
            <a:ext cx="362131" cy="1523452"/>
          </a:xfrm>
          <a:prstGeom prst="bentConnector3">
            <a:avLst>
              <a:gd name="adj1" fmla="val -6312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文本框 97">
            <a:extLst>
              <a:ext uri="{FF2B5EF4-FFF2-40B4-BE49-F238E27FC236}">
                <a16:creationId xmlns:a16="http://schemas.microsoft.com/office/drawing/2014/main" id="{BC474F32-AF62-4290-87CA-A1F7976F216D}"/>
              </a:ext>
            </a:extLst>
          </p:cNvPr>
          <p:cNvSpPr txBox="1"/>
          <p:nvPr/>
        </p:nvSpPr>
        <p:spPr>
          <a:xfrm>
            <a:off x="4760322" y="5126155"/>
            <a:ext cx="38504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No</a:t>
            </a:r>
            <a:endParaRPr lang="zh-CN" altLang="en-US" sz="1200" dirty="0"/>
          </a:p>
        </p:txBody>
      </p:sp>
      <p:sp>
        <p:nvSpPr>
          <p:cNvPr id="99" name="文本框 98">
            <a:extLst>
              <a:ext uri="{FF2B5EF4-FFF2-40B4-BE49-F238E27FC236}">
                <a16:creationId xmlns:a16="http://schemas.microsoft.com/office/drawing/2014/main" id="{E95C80B8-98EA-4470-9E00-788E8E9C7B95}"/>
              </a:ext>
            </a:extLst>
          </p:cNvPr>
          <p:cNvSpPr txBox="1"/>
          <p:nvPr/>
        </p:nvSpPr>
        <p:spPr>
          <a:xfrm>
            <a:off x="5579655" y="5287946"/>
            <a:ext cx="40908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Yes</a:t>
            </a:r>
            <a:endParaRPr lang="zh-CN" altLang="en-US" sz="1200" dirty="0"/>
          </a:p>
        </p:txBody>
      </p:sp>
      <p:sp>
        <p:nvSpPr>
          <p:cNvPr id="100" name="文本框 99">
            <a:extLst>
              <a:ext uri="{FF2B5EF4-FFF2-40B4-BE49-F238E27FC236}">
                <a16:creationId xmlns:a16="http://schemas.microsoft.com/office/drawing/2014/main" id="{20EC9EA0-B8F6-40E9-B630-1BEA79872A8C}"/>
              </a:ext>
            </a:extLst>
          </p:cNvPr>
          <p:cNvSpPr txBox="1"/>
          <p:nvPr/>
        </p:nvSpPr>
        <p:spPr>
          <a:xfrm>
            <a:off x="5900814" y="4443769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>
                <a:solidFill>
                  <a:srgbClr val="FF0000"/>
                </a:solidFill>
              </a:rPr>
              <a:t>幸运大奖</a:t>
            </a:r>
            <a:endParaRPr lang="en-US" altLang="zh-CN" sz="1400" dirty="0">
              <a:solidFill>
                <a:srgbClr val="FF0000"/>
              </a:solidFill>
            </a:endParaRPr>
          </a:p>
          <a:p>
            <a:r>
              <a:rPr lang="zh-CN" altLang="en-US" sz="1400" dirty="0">
                <a:solidFill>
                  <a:srgbClr val="FF0000"/>
                </a:solidFill>
              </a:rPr>
              <a:t>清光奖池</a:t>
            </a:r>
            <a:endParaRPr lang="en-US" altLang="zh-CN" sz="1400" dirty="0">
              <a:solidFill>
                <a:srgbClr val="FF0000"/>
              </a:solidFill>
            </a:endParaRPr>
          </a:p>
        </p:txBody>
      </p:sp>
      <p:cxnSp>
        <p:nvCxnSpPr>
          <p:cNvPr id="102" name="直接箭头连接符 101">
            <a:extLst>
              <a:ext uri="{FF2B5EF4-FFF2-40B4-BE49-F238E27FC236}">
                <a16:creationId xmlns:a16="http://schemas.microsoft.com/office/drawing/2014/main" id="{08DB1DDA-7C6E-49B8-8228-7012CD48F0E4}"/>
              </a:ext>
            </a:extLst>
          </p:cNvPr>
          <p:cNvCxnSpPr>
            <a:cxnSpLocks/>
          </p:cNvCxnSpPr>
          <p:nvPr/>
        </p:nvCxnSpPr>
        <p:spPr>
          <a:xfrm flipH="1">
            <a:off x="5229053" y="4705827"/>
            <a:ext cx="647101" cy="1218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文本框 104">
            <a:extLst>
              <a:ext uri="{FF2B5EF4-FFF2-40B4-BE49-F238E27FC236}">
                <a16:creationId xmlns:a16="http://schemas.microsoft.com/office/drawing/2014/main" id="{61FF39DD-563A-46BE-80CF-89CDF5CCB803}"/>
              </a:ext>
            </a:extLst>
          </p:cNvPr>
          <p:cNvSpPr txBox="1"/>
          <p:nvPr/>
        </p:nvSpPr>
        <p:spPr>
          <a:xfrm>
            <a:off x="6052391" y="3994506"/>
            <a:ext cx="126188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>
                <a:solidFill>
                  <a:srgbClr val="FF0000"/>
                </a:solidFill>
              </a:rPr>
              <a:t>多种赔率设置</a:t>
            </a:r>
            <a:endParaRPr lang="en-US" altLang="zh-CN" sz="1400" dirty="0">
              <a:solidFill>
                <a:srgbClr val="FF0000"/>
              </a:solidFill>
            </a:endParaRPr>
          </a:p>
        </p:txBody>
      </p:sp>
      <p:cxnSp>
        <p:nvCxnSpPr>
          <p:cNvPr id="106" name="直接箭头连接符 105">
            <a:extLst>
              <a:ext uri="{FF2B5EF4-FFF2-40B4-BE49-F238E27FC236}">
                <a16:creationId xmlns:a16="http://schemas.microsoft.com/office/drawing/2014/main" id="{78DF8026-451F-4092-B131-29344599E0D8}"/>
              </a:ext>
            </a:extLst>
          </p:cNvPr>
          <p:cNvCxnSpPr>
            <a:cxnSpLocks/>
          </p:cNvCxnSpPr>
          <p:nvPr/>
        </p:nvCxnSpPr>
        <p:spPr>
          <a:xfrm flipH="1">
            <a:off x="5425188" y="4164386"/>
            <a:ext cx="670812" cy="1044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文本框 108">
            <a:extLst>
              <a:ext uri="{FF2B5EF4-FFF2-40B4-BE49-F238E27FC236}">
                <a16:creationId xmlns:a16="http://schemas.microsoft.com/office/drawing/2014/main" id="{C2D64A6A-AC01-4D3B-9363-64F5F3A8076A}"/>
              </a:ext>
            </a:extLst>
          </p:cNvPr>
          <p:cNvSpPr txBox="1"/>
          <p:nvPr/>
        </p:nvSpPr>
        <p:spPr>
          <a:xfrm>
            <a:off x="3809754" y="1415570"/>
            <a:ext cx="97013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游戏</a:t>
            </a:r>
            <a:r>
              <a:rPr lang="en-US" altLang="zh-CN" sz="1200" dirty="0"/>
              <a:t>id</a:t>
            </a:r>
            <a:r>
              <a:rPr lang="zh-CN" altLang="en-US" sz="1200" dirty="0"/>
              <a:t>：</a:t>
            </a:r>
            <a:r>
              <a:rPr lang="en-US" altLang="zh-CN" sz="1200" dirty="0"/>
              <a:t>xxx</a:t>
            </a:r>
            <a:endParaRPr lang="zh-CN" altLang="en-US" sz="1200" dirty="0"/>
          </a:p>
        </p:txBody>
      </p:sp>
      <p:sp>
        <p:nvSpPr>
          <p:cNvPr id="111" name="文本框 110">
            <a:extLst>
              <a:ext uri="{FF2B5EF4-FFF2-40B4-BE49-F238E27FC236}">
                <a16:creationId xmlns:a16="http://schemas.microsoft.com/office/drawing/2014/main" id="{F6AC5F6C-F724-47F0-AE3B-338F7033158C}"/>
              </a:ext>
            </a:extLst>
          </p:cNvPr>
          <p:cNvSpPr txBox="1"/>
          <p:nvPr/>
        </p:nvSpPr>
        <p:spPr>
          <a:xfrm>
            <a:off x="6490321" y="5314078"/>
            <a:ext cx="505138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1.</a:t>
            </a:r>
            <a:r>
              <a:rPr lang="zh-CN" altLang="en-US" sz="1200" dirty="0"/>
              <a:t>三个转盘转多少次</a:t>
            </a:r>
            <a:r>
              <a:rPr lang="en-US" altLang="zh-CN" sz="1200" dirty="0"/>
              <a:t>(</a:t>
            </a:r>
            <a:r>
              <a:rPr lang="zh-CN" altLang="en-US" sz="1200" dirty="0"/>
              <a:t>或结果</a:t>
            </a:r>
            <a:r>
              <a:rPr lang="en-US" altLang="zh-CN" sz="1200" dirty="0"/>
              <a:t>)</a:t>
            </a:r>
            <a:r>
              <a:rPr lang="zh-CN" altLang="en-US" sz="1200" dirty="0"/>
              <a:t>，要有随机性，可从</a:t>
            </a:r>
            <a:r>
              <a:rPr lang="en-US" altLang="zh-CN" sz="1200" dirty="0" err="1"/>
              <a:t>blockhash</a:t>
            </a:r>
            <a:r>
              <a:rPr lang="zh-CN" altLang="en-US" sz="1200" dirty="0"/>
              <a:t>分段来计算。</a:t>
            </a:r>
            <a:endParaRPr lang="en-US" altLang="zh-CN" sz="1200" dirty="0"/>
          </a:p>
          <a:p>
            <a:r>
              <a:rPr lang="en-US" altLang="zh-CN" sz="1200" dirty="0"/>
              <a:t>2.</a:t>
            </a:r>
            <a:r>
              <a:rPr lang="zh-CN" altLang="en-US" sz="1200" dirty="0"/>
              <a:t>如何保证平台稳赢？也就是控制胜率</a:t>
            </a:r>
            <a:r>
              <a:rPr lang="en-US" altLang="zh-CN" sz="1200" dirty="0"/>
              <a:t>&lt;50%</a:t>
            </a:r>
            <a:r>
              <a:rPr lang="zh-CN" altLang="en-US" sz="1200" dirty="0"/>
              <a:t>。从概率考虑。</a:t>
            </a:r>
            <a:endParaRPr lang="en-US" altLang="zh-CN" sz="1200" dirty="0"/>
          </a:p>
          <a:p>
            <a:r>
              <a:rPr lang="en-US" altLang="zh-CN" sz="1200" dirty="0"/>
              <a:t>3.</a:t>
            </a:r>
            <a:r>
              <a:rPr lang="zh-CN" altLang="en-US" sz="1200" dirty="0"/>
              <a:t>资金抽水可以每次扣费先累计</a:t>
            </a:r>
            <a:r>
              <a:rPr lang="en-US" altLang="zh-CN" sz="1200" dirty="0"/>
              <a:t>,</a:t>
            </a:r>
            <a:r>
              <a:rPr lang="zh-CN" altLang="en-US" sz="1200" dirty="0"/>
              <a:t>定时被动触发抽水。</a:t>
            </a:r>
            <a:endParaRPr lang="en-US" altLang="zh-CN" sz="1200" dirty="0"/>
          </a:p>
          <a:p>
            <a:r>
              <a:rPr lang="en-US" altLang="zh-CN" sz="1200" dirty="0"/>
              <a:t>4.</a:t>
            </a:r>
            <a:r>
              <a:rPr lang="zh-CN" altLang="en-US" sz="1200" dirty="0"/>
              <a:t>总资金池需要运营人员监控，如果资金额过少，需要注入资金。</a:t>
            </a:r>
            <a:endParaRPr lang="en-US" altLang="zh-CN" sz="1200" dirty="0"/>
          </a:p>
          <a:p>
            <a:r>
              <a:rPr lang="en-US" altLang="zh-CN" sz="1200" dirty="0"/>
              <a:t>5.</a:t>
            </a:r>
            <a:r>
              <a:rPr lang="zh-CN" altLang="en-US" sz="1200" dirty="0"/>
              <a:t>盈利账户中有一部分备用金，用于在总资金池需要时注水。</a:t>
            </a:r>
          </a:p>
        </p:txBody>
      </p:sp>
      <p:sp>
        <p:nvSpPr>
          <p:cNvPr id="113" name="文本框 112">
            <a:extLst>
              <a:ext uri="{FF2B5EF4-FFF2-40B4-BE49-F238E27FC236}">
                <a16:creationId xmlns:a16="http://schemas.microsoft.com/office/drawing/2014/main" id="{D0E8C516-9BEA-437A-AB96-9BC7D0914297}"/>
              </a:ext>
            </a:extLst>
          </p:cNvPr>
          <p:cNvSpPr txBox="1"/>
          <p:nvPr/>
        </p:nvSpPr>
        <p:spPr>
          <a:xfrm>
            <a:off x="0" y="0"/>
            <a:ext cx="26084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区块链老虎机游戏</a:t>
            </a:r>
            <a:r>
              <a:rPr lang="en-US" altLang="zh-CN" dirty="0"/>
              <a:t>-</a:t>
            </a:r>
            <a:r>
              <a:rPr lang="zh-CN" altLang="en-US" dirty="0"/>
              <a:t>流程</a:t>
            </a:r>
          </a:p>
        </p:txBody>
      </p:sp>
      <p:sp>
        <p:nvSpPr>
          <p:cNvPr id="46" name="文本框 45">
            <a:extLst>
              <a:ext uri="{FF2B5EF4-FFF2-40B4-BE49-F238E27FC236}">
                <a16:creationId xmlns:a16="http://schemas.microsoft.com/office/drawing/2014/main" id="{8534FAF8-0827-42A2-B539-7D8C1D4DC397}"/>
              </a:ext>
            </a:extLst>
          </p:cNvPr>
          <p:cNvSpPr txBox="1"/>
          <p:nvPr/>
        </p:nvSpPr>
        <p:spPr>
          <a:xfrm>
            <a:off x="5553396" y="2036004"/>
            <a:ext cx="156966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游戏结束：资金回收</a:t>
            </a:r>
          </a:p>
        </p:txBody>
      </p:sp>
      <p:cxnSp>
        <p:nvCxnSpPr>
          <p:cNvPr id="47" name="直接箭头连接符 46">
            <a:extLst>
              <a:ext uri="{FF2B5EF4-FFF2-40B4-BE49-F238E27FC236}">
                <a16:creationId xmlns:a16="http://schemas.microsoft.com/office/drawing/2014/main" id="{13A8D1EF-1C5A-4DD5-8138-838F28980D6C}"/>
              </a:ext>
            </a:extLst>
          </p:cNvPr>
          <p:cNvCxnSpPr>
            <a:cxnSpLocks/>
            <a:stCxn id="27" idx="3"/>
            <a:endCxn id="5" idx="1"/>
          </p:cNvCxnSpPr>
          <p:nvPr/>
        </p:nvCxnSpPr>
        <p:spPr>
          <a:xfrm>
            <a:off x="5458289" y="2030309"/>
            <a:ext cx="17385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924069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8546FD2B-D62D-4C2F-9BFD-9D02C6F52A56}"/>
              </a:ext>
            </a:extLst>
          </p:cNvPr>
          <p:cNvSpPr txBox="1"/>
          <p:nvPr/>
        </p:nvSpPr>
        <p:spPr>
          <a:xfrm>
            <a:off x="0" y="0"/>
            <a:ext cx="37625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区块链老虎机游戏</a:t>
            </a:r>
            <a:r>
              <a:rPr lang="en-US" altLang="zh-CN" dirty="0"/>
              <a:t>-</a:t>
            </a:r>
            <a:r>
              <a:rPr lang="zh-CN" altLang="en-US" dirty="0"/>
              <a:t>赔率及概率设计</a:t>
            </a:r>
          </a:p>
        </p:txBody>
      </p:sp>
      <p:sp>
        <p:nvSpPr>
          <p:cNvPr id="2" name="文本框 1">
            <a:extLst>
              <a:ext uri="{FF2B5EF4-FFF2-40B4-BE49-F238E27FC236}">
                <a16:creationId xmlns:a16="http://schemas.microsoft.com/office/drawing/2014/main" id="{878319E6-5592-42C9-BD1A-5C899B5F3B0C}"/>
              </a:ext>
            </a:extLst>
          </p:cNvPr>
          <p:cNvSpPr txBox="1"/>
          <p:nvPr/>
        </p:nvSpPr>
        <p:spPr>
          <a:xfrm>
            <a:off x="1122657" y="609889"/>
            <a:ext cx="9308605" cy="54784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400" dirty="0"/>
              <a:t>基本思路</a:t>
            </a:r>
            <a:r>
              <a:rPr lang="en-US" altLang="zh-CN" sz="1400" dirty="0"/>
              <a:t>:</a:t>
            </a:r>
          </a:p>
          <a:p>
            <a:endParaRPr lang="en-US" altLang="zh-CN" sz="1400" dirty="0"/>
          </a:p>
          <a:p>
            <a:r>
              <a:rPr lang="zh-CN" altLang="en-US" sz="1400" dirty="0"/>
              <a:t>假定有</a:t>
            </a:r>
            <a:r>
              <a:rPr lang="en-US" altLang="zh-CN" sz="1400" dirty="0"/>
              <a:t>A</a:t>
            </a:r>
            <a:r>
              <a:rPr lang="zh-CN" altLang="en-US" sz="1400" dirty="0"/>
              <a:t>、</a:t>
            </a:r>
            <a:r>
              <a:rPr lang="en-US" altLang="zh-CN" sz="1400" dirty="0"/>
              <a:t>B</a:t>
            </a:r>
            <a:r>
              <a:rPr lang="zh-CN" altLang="en-US" sz="1400" dirty="0"/>
              <a:t>、</a:t>
            </a:r>
            <a:r>
              <a:rPr lang="en-US" altLang="zh-CN" sz="1400" dirty="0"/>
              <a:t>C</a:t>
            </a:r>
            <a:r>
              <a:rPr lang="zh-CN" altLang="en-US" sz="1400" dirty="0"/>
              <a:t>、</a:t>
            </a:r>
            <a:r>
              <a:rPr lang="en-US" altLang="zh-CN" sz="1400" dirty="0"/>
              <a:t>D</a:t>
            </a:r>
            <a:r>
              <a:rPr lang="zh-CN" altLang="en-US" sz="1400" dirty="0"/>
              <a:t>、</a:t>
            </a:r>
            <a:r>
              <a:rPr lang="en-US" altLang="zh-CN" sz="1400" dirty="0"/>
              <a:t>E</a:t>
            </a:r>
            <a:r>
              <a:rPr lang="zh-CN" altLang="en-US" sz="1400" dirty="0"/>
              <a:t>五种符号</a:t>
            </a:r>
            <a:endParaRPr lang="en-US" altLang="zh-CN" sz="1400" dirty="0"/>
          </a:p>
          <a:p>
            <a:r>
              <a:rPr lang="en-US" altLang="zh-CN" sz="1400" dirty="0"/>
              <a:t>AAA 10</a:t>
            </a:r>
            <a:r>
              <a:rPr lang="zh-CN" altLang="en-US" sz="1400" dirty="0"/>
              <a:t>倍    </a:t>
            </a:r>
            <a:r>
              <a:rPr lang="en-US" altLang="zh-CN" sz="1400" dirty="0"/>
              <a:t>100</a:t>
            </a:r>
          </a:p>
          <a:p>
            <a:r>
              <a:rPr lang="en-US" altLang="zh-CN" sz="1400" dirty="0"/>
              <a:t>BBB   5</a:t>
            </a:r>
            <a:r>
              <a:rPr lang="zh-CN" altLang="en-US" sz="1400" dirty="0"/>
              <a:t>倍      </a:t>
            </a:r>
            <a:r>
              <a:rPr lang="en-US" altLang="zh-CN" sz="1400" dirty="0"/>
              <a:t>50</a:t>
            </a:r>
          </a:p>
          <a:p>
            <a:r>
              <a:rPr lang="en-US" altLang="zh-CN" sz="1400" dirty="0"/>
              <a:t>CCC   3</a:t>
            </a:r>
            <a:r>
              <a:rPr lang="zh-CN" altLang="en-US" sz="1400" dirty="0"/>
              <a:t>倍       </a:t>
            </a:r>
            <a:r>
              <a:rPr lang="en-US" altLang="zh-CN" sz="1400" dirty="0"/>
              <a:t>25</a:t>
            </a:r>
          </a:p>
          <a:p>
            <a:r>
              <a:rPr lang="en-US" altLang="zh-CN" sz="1400" dirty="0"/>
              <a:t>DDD   2</a:t>
            </a:r>
            <a:r>
              <a:rPr lang="zh-CN" altLang="en-US" sz="1400" dirty="0"/>
              <a:t>倍       </a:t>
            </a:r>
            <a:r>
              <a:rPr lang="en-US" altLang="zh-CN" sz="1400" dirty="0"/>
              <a:t>5</a:t>
            </a:r>
          </a:p>
          <a:p>
            <a:r>
              <a:rPr lang="en-US" altLang="zh-CN" sz="1400" dirty="0"/>
              <a:t>EEE   1</a:t>
            </a:r>
            <a:r>
              <a:rPr lang="zh-CN" altLang="en-US" sz="1400" dirty="0"/>
              <a:t>倍          </a:t>
            </a:r>
            <a:r>
              <a:rPr lang="en-US" altLang="zh-CN" sz="1400" dirty="0"/>
              <a:t>1</a:t>
            </a:r>
            <a:r>
              <a:rPr lang="zh-CN" altLang="en-US" sz="1400" dirty="0"/>
              <a:t> </a:t>
            </a:r>
            <a:endParaRPr lang="en-US" altLang="zh-CN" sz="1400" dirty="0"/>
          </a:p>
          <a:p>
            <a:endParaRPr lang="en-US" altLang="zh-CN" sz="1400" dirty="0"/>
          </a:p>
          <a:p>
            <a:endParaRPr lang="en-US" altLang="zh-CN" sz="1400" dirty="0"/>
          </a:p>
          <a:p>
            <a:r>
              <a:rPr lang="zh-CN" altLang="en-US" sz="1400" dirty="0"/>
              <a:t>比如：</a:t>
            </a:r>
            <a:endParaRPr lang="en-US" altLang="zh-CN" sz="1400" dirty="0"/>
          </a:p>
          <a:p>
            <a:r>
              <a:rPr lang="zh-CN" altLang="en-US" sz="1400" dirty="0"/>
              <a:t>滚到</a:t>
            </a:r>
            <a:r>
              <a:rPr lang="en-US" altLang="zh-CN" sz="1400" dirty="0"/>
              <a:t>A</a:t>
            </a:r>
            <a:r>
              <a:rPr lang="zh-CN" altLang="en-US" sz="1400" dirty="0"/>
              <a:t>的概率设定为</a:t>
            </a:r>
            <a:r>
              <a:rPr lang="en-US" altLang="zh-CN" sz="1400" dirty="0"/>
              <a:t>1/100</a:t>
            </a:r>
            <a:r>
              <a:rPr lang="zh-CN" altLang="en-US" sz="1400" dirty="0"/>
              <a:t>，则</a:t>
            </a:r>
            <a:r>
              <a:rPr lang="en-US" altLang="zh-CN" sz="1400" dirty="0"/>
              <a:t>AAA</a:t>
            </a:r>
            <a:r>
              <a:rPr lang="zh-CN" altLang="en-US" sz="1400" dirty="0"/>
              <a:t>的概率为</a:t>
            </a:r>
            <a:r>
              <a:rPr lang="en-US" altLang="zh-CN" sz="1400" dirty="0"/>
              <a:t>1/1000000</a:t>
            </a:r>
          </a:p>
          <a:p>
            <a:r>
              <a:rPr lang="zh-CN" altLang="en-US" sz="1400" dirty="0"/>
              <a:t>滚到</a:t>
            </a:r>
            <a:r>
              <a:rPr lang="en-US" altLang="zh-CN" sz="1400" dirty="0"/>
              <a:t>B</a:t>
            </a:r>
            <a:r>
              <a:rPr lang="zh-CN" altLang="en-US" sz="1400" dirty="0"/>
              <a:t>的概率设定为</a:t>
            </a:r>
            <a:r>
              <a:rPr lang="en-US" altLang="zh-CN" sz="1400" dirty="0"/>
              <a:t>9/100</a:t>
            </a:r>
            <a:r>
              <a:rPr lang="zh-CN" altLang="en-US" sz="1400" dirty="0"/>
              <a:t>，则</a:t>
            </a:r>
            <a:r>
              <a:rPr lang="en-US" altLang="zh-CN" sz="1400" dirty="0"/>
              <a:t>BBB</a:t>
            </a:r>
            <a:r>
              <a:rPr lang="zh-CN" altLang="en-US" sz="1400" dirty="0"/>
              <a:t>的概率为</a:t>
            </a:r>
            <a:r>
              <a:rPr lang="en-US" altLang="zh-CN" sz="1400" dirty="0"/>
              <a:t>729/1000000</a:t>
            </a:r>
          </a:p>
          <a:p>
            <a:r>
              <a:rPr lang="zh-CN" altLang="en-US" sz="1400" dirty="0"/>
              <a:t>滚到</a:t>
            </a:r>
            <a:r>
              <a:rPr lang="en-US" altLang="zh-CN" sz="1400" dirty="0"/>
              <a:t>C</a:t>
            </a:r>
            <a:r>
              <a:rPr lang="zh-CN" altLang="en-US" sz="1400" dirty="0"/>
              <a:t>的概率设定为</a:t>
            </a:r>
            <a:r>
              <a:rPr lang="en-US" altLang="zh-CN" sz="1400" dirty="0"/>
              <a:t>20/100, </a:t>
            </a:r>
            <a:r>
              <a:rPr lang="zh-CN" altLang="en-US" sz="1400" dirty="0"/>
              <a:t>则</a:t>
            </a:r>
            <a:r>
              <a:rPr lang="en-US" altLang="zh-CN" sz="1400" dirty="0"/>
              <a:t>CCC</a:t>
            </a:r>
            <a:r>
              <a:rPr lang="zh-CN" altLang="en-US" sz="1400" dirty="0"/>
              <a:t>的概率为</a:t>
            </a:r>
            <a:r>
              <a:rPr lang="en-US" altLang="zh-CN" sz="1400" dirty="0"/>
              <a:t>8000/1000000</a:t>
            </a:r>
          </a:p>
          <a:p>
            <a:r>
              <a:rPr lang="zh-CN" altLang="en-US" sz="1400" dirty="0"/>
              <a:t>滚到</a:t>
            </a:r>
            <a:r>
              <a:rPr lang="en-US" altLang="zh-CN" sz="1400" dirty="0"/>
              <a:t>D</a:t>
            </a:r>
            <a:r>
              <a:rPr lang="zh-CN" altLang="en-US" sz="1400" dirty="0"/>
              <a:t>的概率设定为</a:t>
            </a:r>
            <a:r>
              <a:rPr lang="en-US" altLang="zh-CN" sz="1400" dirty="0"/>
              <a:t>30/100, </a:t>
            </a:r>
            <a:r>
              <a:rPr lang="zh-CN" altLang="en-US" sz="1400" dirty="0"/>
              <a:t>则</a:t>
            </a:r>
            <a:r>
              <a:rPr lang="en-US" altLang="zh-CN" sz="1400" dirty="0"/>
              <a:t>CCC</a:t>
            </a:r>
            <a:r>
              <a:rPr lang="zh-CN" altLang="en-US" sz="1400" dirty="0"/>
              <a:t>的概率为</a:t>
            </a:r>
            <a:r>
              <a:rPr lang="en-US" altLang="zh-CN" sz="1400" dirty="0"/>
              <a:t>27000/1000000</a:t>
            </a:r>
          </a:p>
          <a:p>
            <a:r>
              <a:rPr lang="zh-CN" altLang="en-US" sz="1400" dirty="0"/>
              <a:t>滚到</a:t>
            </a:r>
            <a:r>
              <a:rPr lang="en-US" altLang="zh-CN" sz="1400" dirty="0"/>
              <a:t>E</a:t>
            </a:r>
            <a:r>
              <a:rPr lang="zh-CN" altLang="en-US" sz="1400" dirty="0"/>
              <a:t>的概率设定为</a:t>
            </a:r>
            <a:r>
              <a:rPr lang="en-US" altLang="zh-CN" sz="1400" dirty="0"/>
              <a:t>40/100, </a:t>
            </a:r>
            <a:r>
              <a:rPr lang="zh-CN" altLang="en-US" sz="1400" dirty="0"/>
              <a:t>则</a:t>
            </a:r>
            <a:r>
              <a:rPr lang="en-US" altLang="zh-CN" sz="1400" dirty="0"/>
              <a:t>CCC</a:t>
            </a:r>
            <a:r>
              <a:rPr lang="zh-CN" altLang="en-US" sz="1400" dirty="0"/>
              <a:t>的概率为</a:t>
            </a:r>
            <a:r>
              <a:rPr lang="en-US" altLang="zh-CN" sz="1400" dirty="0"/>
              <a:t>64000/1000000</a:t>
            </a:r>
          </a:p>
          <a:p>
            <a:endParaRPr lang="en-US" altLang="zh-CN" sz="1400" dirty="0"/>
          </a:p>
          <a:p>
            <a:r>
              <a:rPr lang="zh-CN" altLang="en-US" sz="1400" dirty="0"/>
              <a:t>假定区块</a:t>
            </a:r>
            <a:r>
              <a:rPr lang="en-US" altLang="zh-CN" sz="1400" dirty="0"/>
              <a:t>hash</a:t>
            </a:r>
            <a:r>
              <a:rPr lang="zh-CN" altLang="en-US" sz="1400" dirty="0"/>
              <a:t>：</a:t>
            </a:r>
            <a:r>
              <a:rPr lang="en-US" altLang="zh-CN" sz="1400" dirty="0"/>
              <a:t>0x3a8d336c2fc2ca82235f6f3b491567bbaf16be3b61bf778daeee194bc7c970e1</a:t>
            </a:r>
          </a:p>
          <a:p>
            <a:r>
              <a:rPr lang="zh-CN" altLang="en-US" sz="1400" dirty="0"/>
              <a:t>第一个滚轴使用第一段的值</a:t>
            </a:r>
            <a:r>
              <a:rPr lang="en-US" altLang="zh-CN" sz="1400" dirty="0"/>
              <a:t>V1</a:t>
            </a:r>
            <a:r>
              <a:rPr lang="zh-CN" altLang="en-US" sz="1400" dirty="0"/>
              <a:t>：</a:t>
            </a:r>
            <a:r>
              <a:rPr lang="en-US" altLang="zh-CN" sz="1400" dirty="0"/>
              <a:t> 0x3a8d336c2fc2ca82235f</a:t>
            </a:r>
            <a:r>
              <a:rPr lang="zh-CN" altLang="en-US" sz="1400" dirty="0"/>
              <a:t>来计算滚到哪一个符号</a:t>
            </a:r>
            <a:endParaRPr lang="en-US" altLang="zh-CN" sz="1400" dirty="0"/>
          </a:p>
          <a:p>
            <a:r>
              <a:rPr lang="zh-CN" altLang="en-US" sz="1400" dirty="0"/>
              <a:t>第二个滚轴使用第二段的值</a:t>
            </a:r>
            <a:r>
              <a:rPr lang="en-US" altLang="zh-CN" sz="1400" dirty="0"/>
              <a:t>V2</a:t>
            </a:r>
            <a:r>
              <a:rPr lang="zh-CN" altLang="en-US" sz="1400" dirty="0"/>
              <a:t>：</a:t>
            </a:r>
            <a:r>
              <a:rPr lang="en-US" altLang="zh-CN" sz="1400" dirty="0"/>
              <a:t> 0x6f3b491567bbaf16be3b61</a:t>
            </a:r>
            <a:r>
              <a:rPr lang="zh-CN" altLang="en-US" sz="1400" dirty="0"/>
              <a:t>来计算滚到哪一个符号</a:t>
            </a:r>
            <a:endParaRPr lang="en-US" altLang="zh-CN" sz="1400" dirty="0"/>
          </a:p>
          <a:p>
            <a:r>
              <a:rPr lang="zh-CN" altLang="en-US" sz="1400" dirty="0"/>
              <a:t>第三个滚轴使用第三段的值</a:t>
            </a:r>
            <a:r>
              <a:rPr lang="en-US" altLang="zh-CN" sz="1400" dirty="0"/>
              <a:t>V3</a:t>
            </a:r>
            <a:r>
              <a:rPr lang="zh-CN" altLang="en-US" sz="1400" dirty="0"/>
              <a:t>：</a:t>
            </a:r>
            <a:r>
              <a:rPr lang="en-US" altLang="zh-CN" sz="1400" dirty="0"/>
              <a:t> 0xbf778daeee194bc7c970e1</a:t>
            </a:r>
            <a:r>
              <a:rPr lang="zh-CN" altLang="en-US" sz="1400" dirty="0"/>
              <a:t>来计算滚到哪一个符号</a:t>
            </a:r>
            <a:endParaRPr lang="en-US" altLang="zh-CN" sz="1400" dirty="0"/>
          </a:p>
          <a:p>
            <a:r>
              <a:rPr lang="en-US" altLang="zh-CN" sz="1400" dirty="0"/>
              <a:t>V1</a:t>
            </a:r>
            <a:r>
              <a:rPr lang="zh-CN" altLang="en-US" sz="1400" dirty="0"/>
              <a:t>逐个字符转换成</a:t>
            </a:r>
            <a:r>
              <a:rPr lang="en-US" altLang="zh-CN" sz="1400" dirty="0"/>
              <a:t>10</a:t>
            </a:r>
            <a:r>
              <a:rPr lang="zh-CN" altLang="en-US" sz="1400" dirty="0"/>
              <a:t>进制相加对</a:t>
            </a:r>
            <a:r>
              <a:rPr lang="en-US" altLang="zh-CN" sz="1400" dirty="0"/>
              <a:t>100</a:t>
            </a:r>
            <a:r>
              <a:rPr lang="zh-CN" altLang="en-US" sz="1400" dirty="0"/>
              <a:t>取模得</a:t>
            </a:r>
            <a:r>
              <a:rPr lang="en-US" altLang="zh-CN" sz="1400" dirty="0"/>
              <a:t>46</a:t>
            </a:r>
            <a:r>
              <a:rPr lang="zh-CN" altLang="en-US" sz="1400" dirty="0"/>
              <a:t>，对应</a:t>
            </a:r>
            <a:r>
              <a:rPr lang="en-US" altLang="zh-CN" sz="1400" dirty="0"/>
              <a:t>D</a:t>
            </a:r>
          </a:p>
          <a:p>
            <a:r>
              <a:rPr lang="en-US" altLang="zh-CN" sz="1400" dirty="0"/>
              <a:t>V2</a:t>
            </a:r>
            <a:r>
              <a:rPr lang="zh-CN" altLang="en-US" sz="1400" dirty="0"/>
              <a:t>逐个字符转换成</a:t>
            </a:r>
            <a:r>
              <a:rPr lang="en-US" altLang="zh-CN" sz="1400" dirty="0"/>
              <a:t>10</a:t>
            </a:r>
            <a:r>
              <a:rPr lang="zh-CN" altLang="en-US" sz="1400" dirty="0"/>
              <a:t>进制相加对</a:t>
            </a:r>
            <a:r>
              <a:rPr lang="en-US" altLang="zh-CN" sz="1400" dirty="0"/>
              <a:t>100</a:t>
            </a:r>
            <a:r>
              <a:rPr lang="zh-CN" altLang="en-US" sz="1400" dirty="0"/>
              <a:t>取模得</a:t>
            </a:r>
            <a:r>
              <a:rPr lang="en-US" altLang="zh-CN" sz="1400" dirty="0"/>
              <a:t>67</a:t>
            </a:r>
            <a:r>
              <a:rPr lang="zh-CN" altLang="en-US" sz="1400" dirty="0"/>
              <a:t>，对应</a:t>
            </a:r>
            <a:r>
              <a:rPr lang="en-US" altLang="zh-CN" sz="1400" dirty="0"/>
              <a:t>E</a:t>
            </a:r>
          </a:p>
          <a:p>
            <a:r>
              <a:rPr lang="en-US" altLang="zh-CN" sz="1400" dirty="0"/>
              <a:t>V3</a:t>
            </a:r>
            <a:r>
              <a:rPr lang="zh-CN" altLang="en-US" sz="1400" dirty="0"/>
              <a:t>逐个字符转换成</a:t>
            </a:r>
            <a:r>
              <a:rPr lang="en-US" altLang="zh-CN" sz="1400" dirty="0"/>
              <a:t>10</a:t>
            </a:r>
            <a:r>
              <a:rPr lang="zh-CN" altLang="en-US" sz="1400" dirty="0"/>
              <a:t>进制相加对</a:t>
            </a:r>
            <a:r>
              <a:rPr lang="en-US" altLang="zh-CN" sz="1400" dirty="0"/>
              <a:t>100</a:t>
            </a:r>
            <a:r>
              <a:rPr lang="zh-CN" altLang="en-US" sz="1400" dirty="0"/>
              <a:t>取模得</a:t>
            </a:r>
            <a:r>
              <a:rPr lang="en-US" altLang="zh-CN" sz="1400" dirty="0"/>
              <a:t>0</a:t>
            </a:r>
            <a:r>
              <a:rPr lang="zh-CN" altLang="en-US" sz="1400" dirty="0"/>
              <a:t>，对应</a:t>
            </a:r>
            <a:r>
              <a:rPr lang="en-US" altLang="zh-CN" sz="1400" dirty="0"/>
              <a:t>A</a:t>
            </a:r>
          </a:p>
          <a:p>
            <a:r>
              <a:rPr lang="zh-CN" altLang="en-US" sz="1400" dirty="0"/>
              <a:t>结果未</a:t>
            </a:r>
            <a:r>
              <a:rPr lang="en-US" altLang="zh-CN" sz="1400" dirty="0"/>
              <a:t>DEA</a:t>
            </a:r>
            <a:r>
              <a:rPr lang="zh-CN" altLang="en-US" sz="1400" dirty="0"/>
              <a:t>，未中奖</a:t>
            </a:r>
            <a:endParaRPr lang="en-US" altLang="zh-CN" sz="1400" dirty="0"/>
          </a:p>
        </p:txBody>
      </p:sp>
      <p:sp>
        <p:nvSpPr>
          <p:cNvPr id="3" name="文本框 2">
            <a:extLst>
              <a:ext uri="{FF2B5EF4-FFF2-40B4-BE49-F238E27FC236}">
                <a16:creationId xmlns:a16="http://schemas.microsoft.com/office/drawing/2014/main" id="{C8640A0A-0340-4CCE-8A79-4DF5DF9A7B10}"/>
              </a:ext>
            </a:extLst>
          </p:cNvPr>
          <p:cNvSpPr txBox="1"/>
          <p:nvPr/>
        </p:nvSpPr>
        <p:spPr>
          <a:xfrm>
            <a:off x="4723236" y="1482572"/>
            <a:ext cx="61863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>
                <a:solidFill>
                  <a:srgbClr val="FF0000"/>
                </a:solidFill>
              </a:rPr>
              <a:t>这里先给出一个思路，还需要参考成熟设计、仔细研究制定</a:t>
            </a:r>
          </a:p>
        </p:txBody>
      </p:sp>
      <p:sp>
        <p:nvSpPr>
          <p:cNvPr id="6" name="文本框 5">
            <a:extLst>
              <a:ext uri="{FF2B5EF4-FFF2-40B4-BE49-F238E27FC236}">
                <a16:creationId xmlns:a16="http://schemas.microsoft.com/office/drawing/2014/main" id="{23433CFE-B77D-460C-9EA6-10B16352A70B}"/>
              </a:ext>
            </a:extLst>
          </p:cNvPr>
          <p:cNvSpPr txBox="1"/>
          <p:nvPr/>
        </p:nvSpPr>
        <p:spPr>
          <a:xfrm>
            <a:off x="6580571" y="3428999"/>
            <a:ext cx="4169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>
                <a:solidFill>
                  <a:srgbClr val="FF0000"/>
                </a:solidFill>
              </a:rPr>
              <a:t>总的中奖概率：</a:t>
            </a:r>
            <a:r>
              <a:rPr lang="en-US" altLang="zh-CN" dirty="0">
                <a:solidFill>
                  <a:srgbClr val="FF0000"/>
                </a:solidFill>
              </a:rPr>
              <a:t>99730/1000000</a:t>
            </a:r>
            <a:r>
              <a:rPr lang="zh-CN" altLang="en-US" dirty="0">
                <a:solidFill>
                  <a:srgbClr val="FF0000"/>
                </a:solidFill>
              </a:rPr>
              <a:t>，约</a:t>
            </a:r>
            <a:r>
              <a:rPr lang="en-US" altLang="zh-CN" dirty="0">
                <a:solidFill>
                  <a:srgbClr val="FF0000"/>
                </a:solidFill>
              </a:rPr>
              <a:t>10%</a:t>
            </a:r>
            <a:endParaRPr lang="zh-CN" alt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162372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3454</TotalTime>
  <Words>465</Words>
  <Application>Microsoft Office PowerPoint</Application>
  <PresentationFormat>宽屏</PresentationFormat>
  <Paragraphs>61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8" baseType="lpstr">
      <vt:lpstr>等线</vt:lpstr>
      <vt:lpstr>等线 Light</vt:lpstr>
      <vt:lpstr>Arial</vt:lpstr>
      <vt:lpstr>Verdana</vt:lpstr>
      <vt:lpstr>Office 主题​​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张 振华</dc:creator>
  <cp:lastModifiedBy>张 振华</cp:lastModifiedBy>
  <cp:revision>168</cp:revision>
  <dcterms:created xsi:type="dcterms:W3CDTF">2018-10-17T06:58:52Z</dcterms:created>
  <dcterms:modified xsi:type="dcterms:W3CDTF">2018-10-31T05:58:14Z</dcterms:modified>
</cp:coreProperties>
</file>

<file path=docProps/thumbnail.jpeg>
</file>